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Josefin Slab"/>
      <p:regular r:id="rId44"/>
      <p:bold r:id="rId45"/>
      <p:italic r:id="rId46"/>
      <p:boldItalic r:id="rId47"/>
    </p:embeddedFont>
    <p:embeddedFont>
      <p:font typeface="Anton"/>
      <p:regular r:id="rId48"/>
    </p:embeddedFont>
    <p:embeddedFont>
      <p:font typeface="Staatliches"/>
      <p:regular r:id="rId49"/>
    </p:embeddedFont>
    <p:embeddedFont>
      <p:font typeface="Roboto"/>
      <p:regular r:id="rId50"/>
      <p:bold r:id="rId51"/>
      <p:italic r:id="rId52"/>
      <p:boldItalic r:id="rId53"/>
    </p:embeddedFont>
    <p:embeddedFont>
      <p:font typeface="Anaheim"/>
      <p:regular r:id="rId54"/>
    </p:embeddedFont>
    <p:embeddedFont>
      <p:font typeface="Abel"/>
      <p:regular r:id="rId55"/>
    </p:embeddedFont>
    <p:embeddedFont>
      <p:font typeface="Josefin Sans"/>
      <p:regular r:id="rId56"/>
      <p:bold r:id="rId57"/>
      <p:italic r:id="rId58"/>
      <p:boldItalic r:id="rId59"/>
    </p:embeddedFont>
    <p:embeddedFont>
      <p:font typeface="Unica One"/>
      <p:regular r:id="rId60"/>
    </p:embeddedFont>
    <p:embeddedFont>
      <p:font typeface="Fira Sans Extra Condense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FC4314-F904-4B1F-8763-73F566DCE032}">
  <a:tblStyle styleId="{5EFC4314-F904-4B1F-8763-73F566DCE0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27"/>
        <p:guide pos="2971" orient="horz"/>
        <p:guide pos="2880"/>
        <p:guide pos="12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JosefinSlab-regular.fntdata"/><Relationship Id="rId43" Type="http://schemas.openxmlformats.org/officeDocument/2006/relationships/slide" Target="slides/slide37.xml"/><Relationship Id="rId46" Type="http://schemas.openxmlformats.org/officeDocument/2006/relationships/font" Target="fonts/JosefinSlab-italic.fntdata"/><Relationship Id="rId45" Type="http://schemas.openxmlformats.org/officeDocument/2006/relationships/font" Target="fonts/Josefin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nton-regular.fntdata"/><Relationship Id="rId47" Type="http://schemas.openxmlformats.org/officeDocument/2006/relationships/font" Target="fonts/JosefinSlab-boldItalic.fntdata"/><Relationship Id="rId49" Type="http://schemas.openxmlformats.org/officeDocument/2006/relationships/font" Target="fonts/Staatliche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ExtraCondensed-bold.fntdata"/><Relationship Id="rId61" Type="http://schemas.openxmlformats.org/officeDocument/2006/relationships/font" Target="fonts/FiraSansExtraCondensed-regular.fntdata"/><Relationship Id="rId20" Type="http://schemas.openxmlformats.org/officeDocument/2006/relationships/slide" Target="slides/slide14.xml"/><Relationship Id="rId64" Type="http://schemas.openxmlformats.org/officeDocument/2006/relationships/font" Target="fonts/FiraSansExtraCondensed-boldItalic.fntdata"/><Relationship Id="rId63" Type="http://schemas.openxmlformats.org/officeDocument/2006/relationships/font" Target="fonts/FiraSansExtraCondense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UnicaOn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Abel-regular.fntdata"/><Relationship Id="rId10" Type="http://schemas.openxmlformats.org/officeDocument/2006/relationships/slide" Target="slides/slide4.xml"/><Relationship Id="rId54" Type="http://schemas.openxmlformats.org/officeDocument/2006/relationships/font" Target="fonts/Anaheim-regular.fntdata"/><Relationship Id="rId13" Type="http://schemas.openxmlformats.org/officeDocument/2006/relationships/slide" Target="slides/slide7.xml"/><Relationship Id="rId57" Type="http://schemas.openxmlformats.org/officeDocument/2006/relationships/font" Target="fonts/JosefinSans-bold.fntdata"/><Relationship Id="rId12" Type="http://schemas.openxmlformats.org/officeDocument/2006/relationships/slide" Target="slides/slide6.xml"/><Relationship Id="rId56" Type="http://schemas.openxmlformats.org/officeDocument/2006/relationships/font" Target="fonts/JosefinSans-regular.fntdata"/><Relationship Id="rId15" Type="http://schemas.openxmlformats.org/officeDocument/2006/relationships/slide" Target="slides/slide9.xml"/><Relationship Id="rId59" Type="http://schemas.openxmlformats.org/officeDocument/2006/relationships/font" Target="fonts/JosefinSans-boldItalic.fntdata"/><Relationship Id="rId14" Type="http://schemas.openxmlformats.org/officeDocument/2006/relationships/slide" Target="slides/slide8.xml"/><Relationship Id="rId58" Type="http://schemas.openxmlformats.org/officeDocument/2006/relationships/font" Target="fonts/Josefi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bdd62ffb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bdd62ffb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cbce1611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cbce1611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c082705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c082705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c082705d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c082705d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c082705d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c082705d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c082705d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c082705d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c082705d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c082705d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c082705d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c082705d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cbce1611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cbce1611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cbce1611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cbce1611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cbce161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cbce161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bdd62ffb4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bdd62ffb4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cbce161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cbce161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cbce1611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cbce1611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cbce161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cbce161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cbce1611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cbce1611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cbce16110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cbce16110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0cbce16110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0cbce16110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cbce1611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cbce1611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cbce16110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cbce16110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cbce16110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0cbce16110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0cbce1611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0cbce1611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cbce1611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cbce1611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0cbce16110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0cbce16110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0cbce16110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0cbce16110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cbb5fdb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cbb5fdb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cbb5fdb4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0cbb5fdb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cbce1611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0cbce1611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cbce161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0cbce161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ab37dbd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ab37dbd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d10a58621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d10a58621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bec1f0e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bec1f0e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cb960e9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cb960e9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cb960e9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cb960e9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cb960e96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cb960e96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cb960e96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cb960e96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bdd62ffb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bdd62ffb4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b.cs.cmu.edu/Researc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5.jp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0" Type="http://schemas.openxmlformats.org/officeDocument/2006/relationships/image" Target="../media/image31.jpg"/><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www.youtube.com/watch?v=BbgTw83z8AQ" TargetMode="External"/><Relationship Id="rId4" Type="http://schemas.openxmlformats.org/officeDocument/2006/relationships/image" Target="../media/image34.jpg"/><Relationship Id="rId9" Type="http://schemas.openxmlformats.org/officeDocument/2006/relationships/hyperlink" Target="http://www.youtube.com/watch?v=s6dVNUjBilA" TargetMode="External"/><Relationship Id="rId5" Type="http://schemas.openxmlformats.org/officeDocument/2006/relationships/hyperlink" Target="http://www.youtube.com/watch?v=oQh8ugLWrpU" TargetMode="External"/><Relationship Id="rId6" Type="http://schemas.openxmlformats.org/officeDocument/2006/relationships/image" Target="../media/image33.jpg"/><Relationship Id="rId7" Type="http://schemas.openxmlformats.org/officeDocument/2006/relationships/hyperlink" Target="http://www.youtube.com/watch?v=9DDzg4wf16w" TargetMode="External"/><Relationship Id="rId8"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oi.org/10.1093/eurheartj/ehaa159" TargetMode="External"/><Relationship Id="rId4" Type="http://schemas.openxmlformats.org/officeDocument/2006/relationships/hyperlink" Target="https://doi.org/10.3390/jpm11080745" TargetMode="External"/><Relationship Id="rId5" Type="http://schemas.openxmlformats.org/officeDocument/2006/relationships/hyperlink" Target="https://www.frontiersin.org/article/10.3389/fcomp.2020.0003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oi.org/10.1186/s13073-019-0701-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txBox="1"/>
          <p:nvPr>
            <p:ph idx="1" type="subTitle"/>
          </p:nvPr>
        </p:nvSpPr>
        <p:spPr>
          <a:xfrm>
            <a:off x="221725" y="3854175"/>
            <a:ext cx="55704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Josefin Sans"/>
                <a:ea typeface="Josefin Sans"/>
                <a:cs typeface="Josefin Sans"/>
                <a:sym typeface="Josefin Sans"/>
              </a:rPr>
              <a:t>Group 7</a:t>
            </a:r>
            <a:endParaRPr b="1" sz="1800">
              <a:solidFill>
                <a:srgbClr val="000000"/>
              </a:solidFill>
              <a:latin typeface="Josefin Sans"/>
              <a:ea typeface="Josefin Sans"/>
              <a:cs typeface="Josefin Sans"/>
              <a:sym typeface="Josefin Sans"/>
            </a:endParaRPr>
          </a:p>
          <a:p>
            <a:pPr indent="0" lvl="0" marL="0" rtl="0" algn="l">
              <a:spcBef>
                <a:spcPts val="0"/>
              </a:spcBef>
              <a:spcAft>
                <a:spcPts val="0"/>
              </a:spcAft>
              <a:buNone/>
            </a:pPr>
            <a:r>
              <a:rPr lang="en" sz="1800">
                <a:solidFill>
                  <a:srgbClr val="000000"/>
                </a:solidFill>
                <a:latin typeface="Josefin Sans"/>
                <a:ea typeface="Josefin Sans"/>
                <a:cs typeface="Josefin Sans"/>
                <a:sym typeface="Josefin Sans"/>
              </a:rPr>
              <a:t>Gisela de Miguel Garcia, Olivia Dove Estrella, </a:t>
            </a:r>
            <a:endParaRPr sz="1800">
              <a:solidFill>
                <a:srgbClr val="000000"/>
              </a:solidFill>
              <a:latin typeface="Josefin Sans"/>
              <a:ea typeface="Josefin Sans"/>
              <a:cs typeface="Josefin Sans"/>
              <a:sym typeface="Josefin Sans"/>
            </a:endParaRPr>
          </a:p>
          <a:p>
            <a:pPr indent="0" lvl="0" marL="0" rtl="0" algn="l">
              <a:spcBef>
                <a:spcPts val="0"/>
              </a:spcBef>
              <a:spcAft>
                <a:spcPts val="0"/>
              </a:spcAft>
              <a:buNone/>
            </a:pPr>
            <a:r>
              <a:rPr lang="en" sz="1800">
                <a:solidFill>
                  <a:srgbClr val="000000"/>
                </a:solidFill>
                <a:latin typeface="Josefin Sans"/>
                <a:ea typeface="Josefin Sans"/>
                <a:cs typeface="Josefin Sans"/>
                <a:sym typeface="Josefin Sans"/>
              </a:rPr>
              <a:t>Oriol Gómez Lores and Roger Parramon Codina</a:t>
            </a:r>
            <a:endParaRPr b="1" sz="1800">
              <a:solidFill>
                <a:srgbClr val="000000"/>
              </a:solidFill>
              <a:latin typeface="Josefin Sans"/>
              <a:ea typeface="Josefin Sans"/>
              <a:cs typeface="Josefin Sans"/>
              <a:sym typeface="Josefin Sans"/>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33" name="Google Shape;133;p22"/>
          <p:cNvSpPr txBox="1"/>
          <p:nvPr>
            <p:ph type="ctrTitle"/>
          </p:nvPr>
        </p:nvSpPr>
        <p:spPr>
          <a:xfrm>
            <a:off x="201650" y="2098588"/>
            <a:ext cx="3642000" cy="91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00"/>
                </a:solidFill>
              </a:rPr>
              <a:t>Digital twins</a:t>
            </a:r>
            <a:endParaRPr b="1">
              <a:solidFill>
                <a:srgbClr val="000000"/>
              </a:solidFill>
            </a:endParaRPr>
          </a:p>
        </p:txBody>
      </p:sp>
      <p:sp>
        <p:nvSpPr>
          <p:cNvPr id="134" name="Google Shape;134;p22"/>
          <p:cNvSpPr txBox="1"/>
          <p:nvPr>
            <p:ph type="ctrTitle"/>
          </p:nvPr>
        </p:nvSpPr>
        <p:spPr>
          <a:xfrm>
            <a:off x="201650" y="1509100"/>
            <a:ext cx="4062600" cy="58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0000"/>
                </a:solidFill>
              </a:rPr>
              <a:t>A new technology in medicine</a:t>
            </a:r>
            <a:endParaRPr sz="2800">
              <a:solidFill>
                <a:srgbClr val="000000"/>
              </a:solidFill>
            </a:endParaRPr>
          </a:p>
        </p:txBody>
      </p:sp>
      <p:sp>
        <p:nvSpPr>
          <p:cNvPr id="135" name="Google Shape;135;p22"/>
          <p:cNvSpPr/>
          <p:nvPr/>
        </p:nvSpPr>
        <p:spPr>
          <a:xfrm>
            <a:off x="4504300" y="469400"/>
            <a:ext cx="2017500" cy="16623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2"/>
          <p:cNvPicPr preferRelativeResize="0"/>
          <p:nvPr/>
        </p:nvPicPr>
        <p:blipFill>
          <a:blip r:embed="rId3">
            <a:alphaModFix/>
          </a:blip>
          <a:stretch>
            <a:fillRect/>
          </a:stretch>
        </p:blipFill>
        <p:spPr>
          <a:xfrm>
            <a:off x="6498788" y="3162463"/>
            <a:ext cx="1214875" cy="1214875"/>
          </a:xfrm>
          <a:prstGeom prst="rect">
            <a:avLst/>
          </a:prstGeom>
          <a:noFill/>
          <a:ln>
            <a:noFill/>
          </a:ln>
        </p:spPr>
      </p:pic>
      <p:sp>
        <p:nvSpPr>
          <p:cNvPr id="137" name="Google Shape;137;p22"/>
          <p:cNvSpPr/>
          <p:nvPr/>
        </p:nvSpPr>
        <p:spPr>
          <a:xfrm>
            <a:off x="6097475" y="2938750"/>
            <a:ext cx="2017500" cy="16623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6108700" y="1298750"/>
            <a:ext cx="2017500" cy="1662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4504300" y="2131700"/>
            <a:ext cx="2017500" cy="1662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2"/>
          <p:cNvPicPr preferRelativeResize="0"/>
          <p:nvPr/>
        </p:nvPicPr>
        <p:blipFill>
          <a:blip r:embed="rId4">
            <a:alphaModFix/>
          </a:blip>
          <a:stretch>
            <a:fillRect/>
          </a:stretch>
        </p:blipFill>
        <p:spPr>
          <a:xfrm>
            <a:off x="4738698" y="2401075"/>
            <a:ext cx="1336125" cy="1336125"/>
          </a:xfrm>
          <a:prstGeom prst="rect">
            <a:avLst/>
          </a:prstGeom>
          <a:noFill/>
          <a:ln>
            <a:noFill/>
          </a:ln>
        </p:spPr>
      </p:pic>
      <p:sp>
        <p:nvSpPr>
          <p:cNvPr id="141" name="Google Shape;141;p22"/>
          <p:cNvSpPr/>
          <p:nvPr/>
        </p:nvSpPr>
        <p:spPr>
          <a:xfrm>
            <a:off x="5466757" y="2401075"/>
            <a:ext cx="771600" cy="6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535800" y="2401075"/>
            <a:ext cx="222300" cy="1689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758049" y="2746100"/>
            <a:ext cx="137400" cy="11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5401900" y="2938750"/>
            <a:ext cx="222300" cy="1689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5264502" y="2629700"/>
            <a:ext cx="137400" cy="1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511275" y="2696162"/>
            <a:ext cx="137400" cy="1164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351214" y="3010938"/>
            <a:ext cx="137400" cy="1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895450" y="2569975"/>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5792130" y="2961050"/>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6047850" y="2722375"/>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p:cNvPicPr preferRelativeResize="0"/>
          <p:nvPr/>
        </p:nvPicPr>
        <p:blipFill>
          <a:blip r:embed="rId5">
            <a:alphaModFix/>
          </a:blip>
          <a:stretch>
            <a:fillRect/>
          </a:stretch>
        </p:blipFill>
        <p:spPr>
          <a:xfrm>
            <a:off x="6491498" y="3162473"/>
            <a:ext cx="1229450" cy="1229450"/>
          </a:xfrm>
          <a:prstGeom prst="rect">
            <a:avLst/>
          </a:prstGeom>
          <a:noFill/>
          <a:ln>
            <a:noFill/>
          </a:ln>
        </p:spPr>
      </p:pic>
      <p:pic>
        <p:nvPicPr>
          <p:cNvPr id="152" name="Google Shape;152;p22"/>
          <p:cNvPicPr preferRelativeResize="0"/>
          <p:nvPr/>
        </p:nvPicPr>
        <p:blipFill>
          <a:blip r:embed="rId6">
            <a:alphaModFix/>
          </a:blip>
          <a:stretch>
            <a:fillRect/>
          </a:stretch>
        </p:blipFill>
        <p:spPr>
          <a:xfrm>
            <a:off x="4787625" y="632488"/>
            <a:ext cx="1336125" cy="1336125"/>
          </a:xfrm>
          <a:prstGeom prst="rect">
            <a:avLst/>
          </a:prstGeom>
          <a:noFill/>
          <a:ln>
            <a:noFill/>
          </a:ln>
        </p:spPr>
      </p:pic>
      <p:pic>
        <p:nvPicPr>
          <p:cNvPr id="153" name="Google Shape;153;p22"/>
          <p:cNvPicPr preferRelativeResize="0"/>
          <p:nvPr/>
        </p:nvPicPr>
        <p:blipFill>
          <a:blip r:embed="rId7">
            <a:alphaModFix/>
          </a:blip>
          <a:stretch>
            <a:fillRect/>
          </a:stretch>
        </p:blipFill>
        <p:spPr>
          <a:xfrm>
            <a:off x="6502150" y="1579850"/>
            <a:ext cx="1229450" cy="1229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cxnSp>
        <p:nvCxnSpPr>
          <p:cNvPr id="312" name="Google Shape;312;p31"/>
          <p:cNvCxnSpPr>
            <a:stCxn id="313" idx="1"/>
          </p:cNvCxnSpPr>
          <p:nvPr/>
        </p:nvCxnSpPr>
        <p:spPr>
          <a:xfrm rot="5400000">
            <a:off x="2524067" y="-253276"/>
            <a:ext cx="378300" cy="2576100"/>
          </a:xfrm>
          <a:prstGeom prst="bentConnector4">
            <a:avLst>
              <a:gd fmla="val -72539" name="adj1"/>
              <a:gd fmla="val 50704" name="adj2"/>
            </a:avLst>
          </a:prstGeom>
          <a:noFill/>
          <a:ln cap="flat" cmpd="sng" w="9525">
            <a:solidFill>
              <a:srgbClr val="666666"/>
            </a:solidFill>
            <a:prstDash val="solid"/>
            <a:round/>
            <a:headEnd len="med" w="med" type="oval"/>
            <a:tailEnd len="med" w="med" type="none"/>
          </a:ln>
        </p:spPr>
      </p:cxnSp>
      <p:grpSp>
        <p:nvGrpSpPr>
          <p:cNvPr id="314" name="Google Shape;314;p31"/>
          <p:cNvGrpSpPr/>
          <p:nvPr/>
        </p:nvGrpSpPr>
        <p:grpSpPr>
          <a:xfrm>
            <a:off x="2741990" y="712050"/>
            <a:ext cx="3515750" cy="3719409"/>
            <a:chOff x="2788540" y="1012550"/>
            <a:chExt cx="3515750" cy="3719409"/>
          </a:xfrm>
        </p:grpSpPr>
        <p:sp>
          <p:nvSpPr>
            <p:cNvPr id="315" name="Google Shape;315;p31"/>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316" name="Google Shape;316;p31"/>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317" name="Google Shape;317;p31"/>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345" name="Google Shape;345;p31"/>
          <p:cNvGrpSpPr/>
          <p:nvPr/>
        </p:nvGrpSpPr>
        <p:grpSpPr>
          <a:xfrm>
            <a:off x="532953" y="1173033"/>
            <a:ext cx="1734600" cy="1172342"/>
            <a:chOff x="456753" y="944433"/>
            <a:chExt cx="1734600" cy="1172342"/>
          </a:xfrm>
        </p:grpSpPr>
        <p:sp>
          <p:nvSpPr>
            <p:cNvPr id="346" name="Google Shape;346;p31"/>
            <p:cNvSpPr/>
            <p:nvPr/>
          </p:nvSpPr>
          <p:spPr>
            <a:xfrm>
              <a:off x="1021803" y="944433"/>
              <a:ext cx="604500" cy="604500"/>
            </a:xfrm>
            <a:prstGeom prst="ellipse">
              <a:avLst/>
            </a:prstGeom>
            <a:solidFill>
              <a:srgbClr val="FCBF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b="1" sz="1800">
                <a:solidFill>
                  <a:srgbClr val="FFFFFF"/>
                </a:solidFill>
                <a:latin typeface="Fira Sans Extra Condensed"/>
                <a:ea typeface="Fira Sans Extra Condensed"/>
                <a:cs typeface="Fira Sans Extra Condensed"/>
                <a:sym typeface="Fira Sans Extra Condensed"/>
              </a:endParaRPr>
            </a:p>
          </p:txBody>
        </p:sp>
        <p:sp>
          <p:nvSpPr>
            <p:cNvPr id="347" name="Google Shape;347;p31"/>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Personalized medicine</a:t>
              </a:r>
              <a:endParaRPr b="1" sz="1800">
                <a:solidFill>
                  <a:srgbClr val="000000"/>
                </a:solidFill>
                <a:latin typeface="Fira Sans Extra Condensed"/>
                <a:ea typeface="Fira Sans Extra Condensed"/>
                <a:cs typeface="Fira Sans Extra Condensed"/>
                <a:sym typeface="Fira Sans Extra Condensed"/>
              </a:endParaRPr>
            </a:p>
          </p:txBody>
        </p:sp>
      </p:grpSp>
      <p:sp>
        <p:nvSpPr>
          <p:cNvPr id="348" name="Google Shape;348;p31"/>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Applications of digital twins in medicine</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grpSp>
        <p:nvGrpSpPr>
          <p:cNvPr id="353" name="Google Shape;353;p32"/>
          <p:cNvGrpSpPr/>
          <p:nvPr/>
        </p:nvGrpSpPr>
        <p:grpSpPr>
          <a:xfrm>
            <a:off x="255739" y="204401"/>
            <a:ext cx="8401607" cy="519050"/>
            <a:chOff x="1595908" y="795656"/>
            <a:chExt cx="6313200" cy="2079528"/>
          </a:xfrm>
        </p:grpSpPr>
        <p:sp>
          <p:nvSpPr>
            <p:cNvPr id="354" name="Google Shape;354;p32"/>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595908" y="795656"/>
              <a:ext cx="6313200" cy="15621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12121"/>
                  </a:solidFill>
                  <a:latin typeface="Staatliches"/>
                  <a:ea typeface="Staatliches"/>
                  <a:cs typeface="Staatliches"/>
                  <a:sym typeface="Staatliches"/>
                </a:rPr>
                <a:t>W</a:t>
              </a:r>
              <a:r>
                <a:rPr lang="en" sz="1800">
                  <a:solidFill>
                    <a:srgbClr val="212121"/>
                  </a:solidFill>
                  <a:latin typeface="Staatliches"/>
                  <a:ea typeface="Staatliches"/>
                  <a:cs typeface="Staatliches"/>
                  <a:sym typeface="Staatliches"/>
                </a:rPr>
                <a:t>hy</a:t>
              </a:r>
              <a:r>
                <a:rPr lang="en" sz="1800">
                  <a:solidFill>
                    <a:srgbClr val="212121"/>
                  </a:solidFill>
                  <a:latin typeface="Staatliches"/>
                  <a:ea typeface="Staatliches"/>
                  <a:cs typeface="Staatliches"/>
                  <a:sym typeface="Staatliches"/>
                </a:rPr>
                <a:t> </a:t>
              </a:r>
              <a:r>
                <a:rPr lang="en" sz="1800">
                  <a:solidFill>
                    <a:srgbClr val="212121"/>
                  </a:solidFill>
                  <a:latin typeface="Staatliches"/>
                  <a:ea typeface="Staatliches"/>
                  <a:cs typeface="Staatliches"/>
                  <a:sym typeface="Staatliches"/>
                </a:rPr>
                <a:t>is</a:t>
              </a:r>
              <a:r>
                <a:rPr lang="en" sz="1800">
                  <a:solidFill>
                    <a:srgbClr val="212121"/>
                  </a:solidFill>
                  <a:latin typeface="Staatliches"/>
                  <a:ea typeface="Staatliches"/>
                  <a:cs typeface="Staatliches"/>
                  <a:sym typeface="Staatliches"/>
                </a:rPr>
                <a:t> </a:t>
              </a:r>
              <a:r>
                <a:rPr lang="en" sz="1800">
                  <a:solidFill>
                    <a:srgbClr val="212121"/>
                  </a:solidFill>
                  <a:latin typeface="Staatliches"/>
                  <a:ea typeface="Staatliches"/>
                  <a:cs typeface="Staatliches"/>
                  <a:sym typeface="Staatliches"/>
                </a:rPr>
                <a:t>personalized</a:t>
              </a:r>
              <a:r>
                <a:rPr lang="en" sz="1800">
                  <a:solidFill>
                    <a:srgbClr val="212121"/>
                  </a:solidFill>
                  <a:latin typeface="Staatliches"/>
                  <a:ea typeface="Staatliches"/>
                  <a:cs typeface="Staatliches"/>
                  <a:sym typeface="Staatliches"/>
                </a:rPr>
                <a:t> </a:t>
              </a:r>
              <a:r>
                <a:rPr lang="en" sz="1800">
                  <a:solidFill>
                    <a:srgbClr val="212121"/>
                  </a:solidFill>
                  <a:latin typeface="Staatliches"/>
                  <a:ea typeface="Staatliches"/>
                  <a:cs typeface="Staatliches"/>
                  <a:sym typeface="Staatliches"/>
                </a:rPr>
                <a:t>medicine</a:t>
              </a:r>
              <a:r>
                <a:rPr lang="en" sz="1800">
                  <a:solidFill>
                    <a:srgbClr val="212121"/>
                  </a:solidFill>
                  <a:latin typeface="Staatliches"/>
                  <a:ea typeface="Staatliches"/>
                  <a:cs typeface="Staatliches"/>
                  <a:sym typeface="Staatliches"/>
                </a:rPr>
                <a:t> </a:t>
              </a:r>
              <a:r>
                <a:rPr lang="en" sz="1800">
                  <a:solidFill>
                    <a:srgbClr val="212121"/>
                  </a:solidFill>
                  <a:latin typeface="Staatliches"/>
                  <a:ea typeface="Staatliches"/>
                  <a:cs typeface="Staatliches"/>
                  <a:sym typeface="Staatliches"/>
                </a:rPr>
                <a:t>necessary</a:t>
              </a:r>
              <a:r>
                <a:rPr lang="en" sz="1800">
                  <a:solidFill>
                    <a:srgbClr val="212121"/>
                  </a:solidFill>
                  <a:latin typeface="Staatliches"/>
                  <a:ea typeface="Staatliches"/>
                  <a:cs typeface="Staatliches"/>
                  <a:sym typeface="Staatliches"/>
                </a:rPr>
                <a:t>?</a:t>
              </a:r>
              <a:endParaRPr sz="1800">
                <a:solidFill>
                  <a:srgbClr val="212121"/>
                </a:solidFill>
                <a:latin typeface="Staatliches"/>
                <a:ea typeface="Staatliches"/>
                <a:cs typeface="Staatliches"/>
                <a:sym typeface="Staatliches"/>
              </a:endParaRPr>
            </a:p>
          </p:txBody>
        </p:sp>
      </p:grpSp>
      <p:sp>
        <p:nvSpPr>
          <p:cNvPr id="356" name="Google Shape;356;p32"/>
          <p:cNvSpPr/>
          <p:nvPr/>
        </p:nvSpPr>
        <p:spPr>
          <a:xfrm>
            <a:off x="777788" y="2419598"/>
            <a:ext cx="1996500" cy="1928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860938" y="2317125"/>
            <a:ext cx="1996500" cy="1928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ph idx="5" type="subTitle"/>
          </p:nvPr>
        </p:nvSpPr>
        <p:spPr>
          <a:xfrm>
            <a:off x="946399" y="2445963"/>
            <a:ext cx="1827900" cy="1671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Josefin Sans"/>
                <a:ea typeface="Josefin Sans"/>
                <a:cs typeface="Josefin Sans"/>
                <a:sym typeface="Josefin Sans"/>
              </a:rPr>
              <a:t>40 - 70%  patients</a:t>
            </a:r>
            <a:r>
              <a:rPr lang="en" sz="1300">
                <a:latin typeface="Josefin Sans"/>
                <a:ea typeface="Josefin Sans"/>
                <a:cs typeface="Josefin Sans"/>
                <a:sym typeface="Josefin Sans"/>
              </a:rPr>
              <a:t> </a:t>
            </a:r>
            <a:r>
              <a:rPr b="1" lang="en" sz="1500">
                <a:latin typeface="Josefin Sans"/>
                <a:ea typeface="Josefin Sans"/>
                <a:cs typeface="Josefin Sans"/>
                <a:sym typeface="Josefin Sans"/>
              </a:rPr>
              <a:t>do not respond well to treatment.</a:t>
            </a:r>
            <a:endParaRPr b="1" sz="1500">
              <a:latin typeface="Josefin Sans"/>
              <a:ea typeface="Josefin Sans"/>
              <a:cs typeface="Josefin Sans"/>
              <a:sym typeface="Josefin Sans"/>
            </a:endParaRPr>
          </a:p>
        </p:txBody>
      </p:sp>
      <p:sp>
        <p:nvSpPr>
          <p:cNvPr id="359" name="Google Shape;359;p32"/>
          <p:cNvSpPr txBox="1"/>
          <p:nvPr>
            <p:ph idx="4294967295" type="ctrTitle"/>
          </p:nvPr>
        </p:nvSpPr>
        <p:spPr>
          <a:xfrm>
            <a:off x="447548" y="1457450"/>
            <a:ext cx="2823300" cy="5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Ineffectiveness</a:t>
            </a:r>
            <a:endParaRPr sz="3100"/>
          </a:p>
        </p:txBody>
      </p:sp>
      <p:cxnSp>
        <p:nvCxnSpPr>
          <p:cNvPr id="360" name="Google Shape;360;p32"/>
          <p:cNvCxnSpPr>
            <a:stCxn id="359" idx="2"/>
            <a:endCxn id="357" idx="0"/>
          </p:cNvCxnSpPr>
          <p:nvPr/>
        </p:nvCxnSpPr>
        <p:spPr>
          <a:xfrm>
            <a:off x="1859198" y="2055350"/>
            <a:ext cx="0" cy="261900"/>
          </a:xfrm>
          <a:prstGeom prst="straightConnector1">
            <a:avLst/>
          </a:prstGeom>
          <a:noFill/>
          <a:ln cap="flat" cmpd="sng" w="9525">
            <a:solidFill>
              <a:schemeClr val="accent3"/>
            </a:solidFill>
            <a:prstDash val="solid"/>
            <a:round/>
            <a:headEnd len="med" w="med" type="none"/>
            <a:tailEnd len="med" w="med" type="none"/>
          </a:ln>
        </p:spPr>
      </p:cxnSp>
      <p:sp>
        <p:nvSpPr>
          <p:cNvPr id="361" name="Google Shape;361;p32"/>
          <p:cNvSpPr/>
          <p:nvPr/>
        </p:nvSpPr>
        <p:spPr>
          <a:xfrm>
            <a:off x="3532188" y="2419598"/>
            <a:ext cx="1996500" cy="1928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3615313" y="2317125"/>
            <a:ext cx="1996500" cy="1928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32"/>
          <p:cNvCxnSpPr>
            <a:endCxn id="362" idx="0"/>
          </p:cNvCxnSpPr>
          <p:nvPr/>
        </p:nvCxnSpPr>
        <p:spPr>
          <a:xfrm>
            <a:off x="4613563" y="2055225"/>
            <a:ext cx="0" cy="261900"/>
          </a:xfrm>
          <a:prstGeom prst="straightConnector1">
            <a:avLst/>
          </a:prstGeom>
          <a:noFill/>
          <a:ln cap="flat" cmpd="sng" w="9525">
            <a:solidFill>
              <a:schemeClr val="accent3"/>
            </a:solidFill>
            <a:prstDash val="solid"/>
            <a:round/>
            <a:headEnd len="med" w="med" type="none"/>
            <a:tailEnd len="med" w="med" type="none"/>
          </a:ln>
        </p:spPr>
      </p:cxnSp>
      <p:sp>
        <p:nvSpPr>
          <p:cNvPr id="364" name="Google Shape;364;p32"/>
          <p:cNvSpPr/>
          <p:nvPr/>
        </p:nvSpPr>
        <p:spPr>
          <a:xfrm>
            <a:off x="6286587" y="2419598"/>
            <a:ext cx="1996500" cy="1928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6369712" y="2317125"/>
            <a:ext cx="1996500" cy="1928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32"/>
          <p:cNvCxnSpPr>
            <a:endCxn id="365" idx="0"/>
          </p:cNvCxnSpPr>
          <p:nvPr/>
        </p:nvCxnSpPr>
        <p:spPr>
          <a:xfrm>
            <a:off x="7367962" y="2055225"/>
            <a:ext cx="0" cy="261900"/>
          </a:xfrm>
          <a:prstGeom prst="straightConnector1">
            <a:avLst/>
          </a:prstGeom>
          <a:noFill/>
          <a:ln cap="flat" cmpd="sng" w="9525">
            <a:solidFill>
              <a:schemeClr val="accent3"/>
            </a:solidFill>
            <a:prstDash val="solid"/>
            <a:round/>
            <a:headEnd len="med" w="med" type="none"/>
            <a:tailEnd len="med" w="med" type="none"/>
          </a:ln>
        </p:spPr>
      </p:cxnSp>
      <p:sp>
        <p:nvSpPr>
          <p:cNvPr id="367" name="Google Shape;367;p32"/>
          <p:cNvSpPr txBox="1"/>
          <p:nvPr>
            <p:ph idx="2" type="ctrTitle"/>
          </p:nvPr>
        </p:nvSpPr>
        <p:spPr>
          <a:xfrm>
            <a:off x="3466349" y="1457450"/>
            <a:ext cx="2263800" cy="5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BIOMARKERS</a:t>
            </a:r>
            <a:endParaRPr sz="3100"/>
          </a:p>
        </p:txBody>
      </p:sp>
      <p:sp>
        <p:nvSpPr>
          <p:cNvPr id="368" name="Google Shape;368;p32"/>
          <p:cNvSpPr txBox="1"/>
          <p:nvPr>
            <p:ph idx="6" type="subTitle"/>
          </p:nvPr>
        </p:nvSpPr>
        <p:spPr>
          <a:xfrm>
            <a:off x="3658061" y="2445963"/>
            <a:ext cx="1827900" cy="16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434343"/>
                </a:solidFill>
                <a:latin typeface="Josefin Sans"/>
                <a:ea typeface="Josefin Sans"/>
                <a:cs typeface="Josefin Sans"/>
                <a:sym typeface="Josefin Sans"/>
              </a:rPr>
              <a:t>Most illnesses are complex, which means, </a:t>
            </a:r>
            <a:r>
              <a:rPr b="1" lang="en" sz="1500">
                <a:solidFill>
                  <a:srgbClr val="434343"/>
                </a:solidFill>
                <a:latin typeface="Josefin Sans"/>
                <a:ea typeface="Josefin Sans"/>
                <a:cs typeface="Josefin Sans"/>
                <a:sym typeface="Josefin Sans"/>
              </a:rPr>
              <a:t>a lot of biomarkers</a:t>
            </a:r>
            <a:r>
              <a:rPr lang="en" sz="1500">
                <a:solidFill>
                  <a:srgbClr val="434343"/>
                </a:solidFill>
                <a:latin typeface="Josefin Sans"/>
                <a:ea typeface="Josefin Sans"/>
                <a:cs typeface="Josefin Sans"/>
                <a:sym typeface="Josefin Sans"/>
              </a:rPr>
              <a:t> should exist. One a few are analysed.</a:t>
            </a:r>
            <a:endParaRPr sz="1500">
              <a:solidFill>
                <a:srgbClr val="434343"/>
              </a:solidFill>
              <a:latin typeface="Josefin Sans"/>
              <a:ea typeface="Josefin Sans"/>
              <a:cs typeface="Josefin Sans"/>
              <a:sym typeface="Josefin Sans"/>
            </a:endParaRPr>
          </a:p>
        </p:txBody>
      </p:sp>
      <p:sp>
        <p:nvSpPr>
          <p:cNvPr id="369" name="Google Shape;369;p32"/>
          <p:cNvSpPr txBox="1"/>
          <p:nvPr>
            <p:ph idx="3" type="ctrTitle"/>
          </p:nvPr>
        </p:nvSpPr>
        <p:spPr>
          <a:xfrm>
            <a:off x="6647538" y="1457450"/>
            <a:ext cx="1429500" cy="5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OMICS</a:t>
            </a:r>
            <a:endParaRPr sz="3100"/>
          </a:p>
        </p:txBody>
      </p:sp>
      <p:sp>
        <p:nvSpPr>
          <p:cNvPr id="370" name="Google Shape;370;p32"/>
          <p:cNvSpPr txBox="1"/>
          <p:nvPr>
            <p:ph idx="7" type="subTitle"/>
          </p:nvPr>
        </p:nvSpPr>
        <p:spPr>
          <a:xfrm>
            <a:off x="6452849" y="2445963"/>
            <a:ext cx="1827900" cy="16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434343"/>
                </a:solidFill>
                <a:latin typeface="Josefin Sans"/>
                <a:ea typeface="Josefin Sans"/>
                <a:cs typeface="Josefin Sans"/>
                <a:sym typeface="Josefin Sans"/>
              </a:rPr>
              <a:t>The ‘omics’ sciences are extremely useful tools which could help choosing the </a:t>
            </a:r>
            <a:r>
              <a:rPr b="1" lang="en" sz="1500">
                <a:solidFill>
                  <a:srgbClr val="434343"/>
                </a:solidFill>
                <a:latin typeface="Josefin Sans"/>
                <a:ea typeface="Josefin Sans"/>
                <a:cs typeface="Josefin Sans"/>
                <a:sym typeface="Josefin Sans"/>
              </a:rPr>
              <a:t>most effective drugs</a:t>
            </a:r>
            <a:r>
              <a:rPr lang="en" sz="1500">
                <a:solidFill>
                  <a:srgbClr val="434343"/>
                </a:solidFill>
                <a:latin typeface="Josefin Sans"/>
                <a:ea typeface="Josefin Sans"/>
                <a:cs typeface="Josefin Sans"/>
                <a:sym typeface="Josefin Sans"/>
              </a:rPr>
              <a:t>.</a:t>
            </a:r>
            <a:endParaRPr sz="1500">
              <a:solidFill>
                <a:srgbClr val="434343"/>
              </a:solidFill>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idx="1" type="subTitle"/>
          </p:nvPr>
        </p:nvSpPr>
        <p:spPr>
          <a:xfrm>
            <a:off x="2562675" y="2190025"/>
            <a:ext cx="4344000" cy="83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AutoNum type="arabicPeriod"/>
            </a:pPr>
            <a:r>
              <a:rPr lang="en" sz="1500">
                <a:solidFill>
                  <a:srgbClr val="000000"/>
                </a:solidFill>
                <a:latin typeface="Josefin Sans"/>
                <a:ea typeface="Josefin Sans"/>
                <a:cs typeface="Josefin Sans"/>
                <a:sym typeface="Josefin Sans"/>
              </a:rPr>
              <a:t>Recreate a </a:t>
            </a:r>
            <a:r>
              <a:rPr b="1" lang="en" sz="1500">
                <a:solidFill>
                  <a:srgbClr val="000000"/>
                </a:solidFill>
                <a:latin typeface="Josefin Sans"/>
                <a:ea typeface="Josefin Sans"/>
                <a:cs typeface="Josefin Sans"/>
                <a:sym typeface="Josefin Sans"/>
              </a:rPr>
              <a:t>virtual phenotype</a:t>
            </a:r>
            <a:r>
              <a:rPr lang="en" sz="1500">
                <a:solidFill>
                  <a:srgbClr val="000000"/>
                </a:solidFill>
                <a:latin typeface="Josefin Sans"/>
                <a:ea typeface="Josefin Sans"/>
                <a:cs typeface="Josefin Sans"/>
                <a:sym typeface="Josefin Sans"/>
              </a:rPr>
              <a:t>.</a:t>
            </a:r>
            <a:endParaRPr sz="1500">
              <a:solidFill>
                <a:srgbClr val="000000"/>
              </a:solidFill>
              <a:latin typeface="Josefin Sans"/>
              <a:ea typeface="Josefin Sans"/>
              <a:cs typeface="Josefin Sans"/>
              <a:sym typeface="Josefin Sans"/>
            </a:endParaRPr>
          </a:p>
          <a:p>
            <a:pPr indent="-323850" lvl="0" marL="457200" rtl="0" algn="l">
              <a:spcBef>
                <a:spcPts val="0"/>
              </a:spcBef>
              <a:spcAft>
                <a:spcPts val="0"/>
              </a:spcAft>
              <a:buClr>
                <a:srgbClr val="000000"/>
              </a:buClr>
              <a:buSzPts val="1500"/>
              <a:buAutoNum type="arabicPeriod"/>
            </a:pPr>
            <a:r>
              <a:rPr b="1" lang="en" sz="1500">
                <a:solidFill>
                  <a:srgbClr val="000000"/>
                </a:solidFill>
                <a:latin typeface="Josefin Sans"/>
                <a:ea typeface="Josefin Sans"/>
                <a:cs typeface="Josefin Sans"/>
                <a:sym typeface="Josefin Sans"/>
              </a:rPr>
              <a:t>Test </a:t>
            </a:r>
            <a:r>
              <a:rPr lang="en" sz="1500">
                <a:solidFill>
                  <a:srgbClr val="000000"/>
                </a:solidFill>
                <a:latin typeface="Josefin Sans"/>
                <a:ea typeface="Josefin Sans"/>
                <a:cs typeface="Josefin Sans"/>
                <a:sym typeface="Josefin Sans"/>
              </a:rPr>
              <a:t>tons of drugs.</a:t>
            </a:r>
            <a:endParaRPr sz="1500">
              <a:solidFill>
                <a:srgbClr val="000000"/>
              </a:solidFill>
              <a:latin typeface="Josefin Sans"/>
              <a:ea typeface="Josefin Sans"/>
              <a:cs typeface="Josefin Sans"/>
              <a:sym typeface="Josefin Sans"/>
            </a:endParaRPr>
          </a:p>
          <a:p>
            <a:pPr indent="-323850" lvl="0" marL="457200" rtl="0" algn="l">
              <a:spcBef>
                <a:spcPts val="0"/>
              </a:spcBef>
              <a:spcAft>
                <a:spcPts val="0"/>
              </a:spcAft>
              <a:buClr>
                <a:srgbClr val="000000"/>
              </a:buClr>
              <a:buSzPts val="1500"/>
              <a:buAutoNum type="arabicPeriod"/>
            </a:pPr>
            <a:r>
              <a:rPr b="1" lang="en" sz="1500">
                <a:solidFill>
                  <a:srgbClr val="000000"/>
                </a:solidFill>
                <a:latin typeface="Josefin Sans"/>
                <a:ea typeface="Josefin Sans"/>
                <a:cs typeface="Josefin Sans"/>
                <a:sym typeface="Josefin Sans"/>
              </a:rPr>
              <a:t>Benefits </a:t>
            </a:r>
            <a:r>
              <a:rPr lang="en" sz="1500">
                <a:solidFill>
                  <a:srgbClr val="000000"/>
                </a:solidFill>
                <a:latin typeface="Josefin Sans"/>
                <a:ea typeface="Josefin Sans"/>
                <a:cs typeface="Josefin Sans"/>
                <a:sym typeface="Josefin Sans"/>
              </a:rPr>
              <a:t>both the patient and hospitals.</a:t>
            </a:r>
            <a:endParaRPr sz="1500">
              <a:solidFill>
                <a:srgbClr val="000000"/>
              </a:solidFill>
              <a:latin typeface="Josefin Sans"/>
              <a:ea typeface="Josefin Sans"/>
              <a:cs typeface="Josefin Sans"/>
              <a:sym typeface="Josefin Sans"/>
            </a:endParaRPr>
          </a:p>
        </p:txBody>
      </p:sp>
      <p:sp>
        <p:nvSpPr>
          <p:cNvPr id="376" name="Google Shape;376;p33"/>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role do virtual twins play here?</a:t>
            </a:r>
            <a:endParaRPr/>
          </a:p>
        </p:txBody>
      </p:sp>
      <p:sp>
        <p:nvSpPr>
          <p:cNvPr id="377" name="Google Shape;377;p33"/>
          <p:cNvSpPr txBox="1"/>
          <p:nvPr/>
        </p:nvSpPr>
        <p:spPr>
          <a:xfrm>
            <a:off x="4184400" y="3127450"/>
            <a:ext cx="77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naheim"/>
                <a:ea typeface="Anaheim"/>
                <a:cs typeface="Anaheim"/>
                <a:sym typeface="Anaheim"/>
              </a:rPr>
              <a:t>SDTC</a:t>
            </a:r>
            <a:endParaRPr b="1" sz="2200">
              <a:latin typeface="Anaheim"/>
              <a:ea typeface="Anaheim"/>
              <a:cs typeface="Anaheim"/>
              <a:sym typeface="Anaheim"/>
            </a:endParaRPr>
          </a:p>
        </p:txBody>
      </p:sp>
      <p:cxnSp>
        <p:nvCxnSpPr>
          <p:cNvPr id="378" name="Google Shape;378;p33"/>
          <p:cNvCxnSpPr/>
          <p:nvPr/>
        </p:nvCxnSpPr>
        <p:spPr>
          <a:xfrm>
            <a:off x="4571850" y="3024024"/>
            <a:ext cx="300" cy="159300"/>
          </a:xfrm>
          <a:prstGeom prst="straightConnector1">
            <a:avLst/>
          </a:prstGeom>
          <a:noFill/>
          <a:ln cap="flat" cmpd="sng" w="9525">
            <a:solidFill>
              <a:srgbClr val="212121"/>
            </a:solidFill>
            <a:prstDash val="solid"/>
            <a:round/>
            <a:headEnd len="med" w="med" type="none"/>
            <a:tailEnd len="med" w="med" type="triangle"/>
          </a:ln>
        </p:spPr>
      </p:cxnSp>
      <p:sp>
        <p:nvSpPr>
          <p:cNvPr id="379" name="Google Shape;379;p33"/>
          <p:cNvSpPr txBox="1"/>
          <p:nvPr/>
        </p:nvSpPr>
        <p:spPr>
          <a:xfrm>
            <a:off x="895800" y="4092425"/>
            <a:ext cx="2514600" cy="400200"/>
          </a:xfrm>
          <a:prstGeom prst="rect">
            <a:avLst/>
          </a:prstGeom>
          <a:noFill/>
          <a:ln cap="flat" cmpd="sng" w="19050">
            <a:solidFill>
              <a:srgbClr val="0F4BB4"/>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ctr">
              <a:spcBef>
                <a:spcPts val="0"/>
              </a:spcBef>
              <a:spcAft>
                <a:spcPts val="0"/>
              </a:spcAft>
              <a:buSzPts val="1400"/>
              <a:buFont typeface="Josefin Sans"/>
              <a:buAutoNum type="arabicPeriod"/>
            </a:pPr>
            <a:r>
              <a:rPr b="1" lang="en">
                <a:latin typeface="Josefin Sans"/>
                <a:ea typeface="Josefin Sans"/>
                <a:cs typeface="Josefin Sans"/>
                <a:sym typeface="Josefin Sans"/>
              </a:rPr>
              <a:t>Digital Twin Creation.</a:t>
            </a:r>
            <a:endParaRPr b="1">
              <a:latin typeface="Josefin Sans"/>
              <a:ea typeface="Josefin Sans"/>
              <a:cs typeface="Josefin Sans"/>
              <a:sym typeface="Josefin Sans"/>
            </a:endParaRPr>
          </a:p>
        </p:txBody>
      </p:sp>
      <p:sp>
        <p:nvSpPr>
          <p:cNvPr id="380" name="Google Shape;380;p33"/>
          <p:cNvSpPr txBox="1"/>
          <p:nvPr/>
        </p:nvSpPr>
        <p:spPr>
          <a:xfrm>
            <a:off x="3943350" y="4092425"/>
            <a:ext cx="1669800" cy="400200"/>
          </a:xfrm>
          <a:prstGeom prst="rect">
            <a:avLst/>
          </a:prstGeom>
          <a:noFill/>
          <a:ln cap="flat" cmpd="sng" w="19050">
            <a:solidFill>
              <a:srgbClr val="0F4BB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2.   Test drugs.</a:t>
            </a:r>
            <a:endParaRPr b="1">
              <a:latin typeface="Josefin Sans"/>
              <a:ea typeface="Josefin Sans"/>
              <a:cs typeface="Josefin Sans"/>
              <a:sym typeface="Josefin Sans"/>
            </a:endParaRPr>
          </a:p>
        </p:txBody>
      </p:sp>
      <p:sp>
        <p:nvSpPr>
          <p:cNvPr id="381" name="Google Shape;381;p33"/>
          <p:cNvSpPr txBox="1"/>
          <p:nvPr/>
        </p:nvSpPr>
        <p:spPr>
          <a:xfrm>
            <a:off x="6146100" y="4092425"/>
            <a:ext cx="2005500" cy="400200"/>
          </a:xfrm>
          <a:prstGeom prst="rect">
            <a:avLst/>
          </a:prstGeom>
          <a:noFill/>
          <a:ln cap="flat" cmpd="sng" w="19050">
            <a:solidFill>
              <a:srgbClr val="0F4BB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3.   Actual treatment</a:t>
            </a:r>
            <a:r>
              <a:rPr lang="en">
                <a:latin typeface="Josefin Sans"/>
                <a:ea typeface="Josefin Sans"/>
                <a:cs typeface="Josefin Sans"/>
                <a:sym typeface="Josefin Sans"/>
              </a:rPr>
              <a:t>.</a:t>
            </a:r>
            <a:endParaRPr>
              <a:latin typeface="Josefin Sans"/>
              <a:ea typeface="Josefin Sans"/>
              <a:cs typeface="Josefin Sans"/>
              <a:sym typeface="Josefin Sans"/>
            </a:endParaRPr>
          </a:p>
        </p:txBody>
      </p:sp>
      <p:cxnSp>
        <p:nvCxnSpPr>
          <p:cNvPr id="382" name="Google Shape;382;p33"/>
          <p:cNvCxnSpPr>
            <a:stCxn id="377" idx="2"/>
            <a:endCxn id="379" idx="0"/>
          </p:cNvCxnSpPr>
          <p:nvPr/>
        </p:nvCxnSpPr>
        <p:spPr>
          <a:xfrm flipH="1">
            <a:off x="2153100" y="3650650"/>
            <a:ext cx="2418900" cy="441900"/>
          </a:xfrm>
          <a:prstGeom prst="straightConnector1">
            <a:avLst/>
          </a:prstGeom>
          <a:noFill/>
          <a:ln cap="flat" cmpd="sng" w="9525">
            <a:solidFill>
              <a:srgbClr val="212121"/>
            </a:solidFill>
            <a:prstDash val="solid"/>
            <a:round/>
            <a:headEnd len="med" w="med" type="none"/>
            <a:tailEnd len="med" w="med" type="triangle"/>
          </a:ln>
        </p:spPr>
      </p:cxnSp>
      <p:cxnSp>
        <p:nvCxnSpPr>
          <p:cNvPr id="383" name="Google Shape;383;p33"/>
          <p:cNvCxnSpPr>
            <a:stCxn id="377" idx="2"/>
            <a:endCxn id="380" idx="0"/>
          </p:cNvCxnSpPr>
          <p:nvPr/>
        </p:nvCxnSpPr>
        <p:spPr>
          <a:xfrm>
            <a:off x="4572000" y="3650650"/>
            <a:ext cx="206400" cy="441900"/>
          </a:xfrm>
          <a:prstGeom prst="straightConnector1">
            <a:avLst/>
          </a:prstGeom>
          <a:noFill/>
          <a:ln cap="flat" cmpd="sng" w="9525">
            <a:solidFill>
              <a:srgbClr val="212121"/>
            </a:solidFill>
            <a:prstDash val="solid"/>
            <a:round/>
            <a:headEnd len="med" w="med" type="none"/>
            <a:tailEnd len="med" w="med" type="triangle"/>
          </a:ln>
        </p:spPr>
      </p:cxnSp>
      <p:cxnSp>
        <p:nvCxnSpPr>
          <p:cNvPr id="384" name="Google Shape;384;p33"/>
          <p:cNvCxnSpPr>
            <a:stCxn id="377" idx="2"/>
            <a:endCxn id="381" idx="0"/>
          </p:cNvCxnSpPr>
          <p:nvPr/>
        </p:nvCxnSpPr>
        <p:spPr>
          <a:xfrm>
            <a:off x="4572000" y="3650650"/>
            <a:ext cx="2577000" cy="4419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ctrTitle"/>
          </p:nvPr>
        </p:nvSpPr>
        <p:spPr>
          <a:xfrm>
            <a:off x="257175" y="1658250"/>
            <a:ext cx="48129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200"/>
              <a:t>INCOnVENIENCES</a:t>
            </a:r>
            <a:endParaRPr sz="6200"/>
          </a:p>
        </p:txBody>
      </p:sp>
      <p:sp>
        <p:nvSpPr>
          <p:cNvPr id="390" name="Google Shape;390;p34"/>
          <p:cNvSpPr txBox="1"/>
          <p:nvPr/>
        </p:nvSpPr>
        <p:spPr>
          <a:xfrm>
            <a:off x="5452100" y="674400"/>
            <a:ext cx="317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WHAT DO WE NEED TO KNOW?</a:t>
            </a:r>
            <a:endParaRPr sz="1100">
              <a:latin typeface="Josefin Sans"/>
              <a:ea typeface="Josefin Sans"/>
              <a:cs typeface="Josefin Sans"/>
              <a:sym typeface="Josefin Sans"/>
            </a:endParaRPr>
          </a:p>
        </p:txBody>
      </p:sp>
      <p:sp>
        <p:nvSpPr>
          <p:cNvPr id="391" name="Google Shape;391;p34"/>
          <p:cNvSpPr txBox="1"/>
          <p:nvPr/>
        </p:nvSpPr>
        <p:spPr>
          <a:xfrm>
            <a:off x="5452100" y="1135363"/>
            <a:ext cx="306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WHAT IS THE BEST WAY TO INTEGRATE THE INFORMATION WE KNOW?</a:t>
            </a:r>
            <a:endParaRPr sz="1100">
              <a:latin typeface="Josefin Sans"/>
              <a:ea typeface="Josefin Sans"/>
              <a:cs typeface="Josefin Sans"/>
              <a:sym typeface="Josefin Sans"/>
            </a:endParaRPr>
          </a:p>
        </p:txBody>
      </p:sp>
      <p:sp>
        <p:nvSpPr>
          <p:cNvPr id="392" name="Google Shape;392;p34"/>
          <p:cNvSpPr txBox="1"/>
          <p:nvPr/>
        </p:nvSpPr>
        <p:spPr>
          <a:xfrm>
            <a:off x="5452100" y="1811738"/>
            <a:ext cx="317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WHICH CELL TISSUES DO WE NEED TO ANALYZE?</a:t>
            </a:r>
            <a:endParaRPr sz="1100">
              <a:latin typeface="Josefin Sans"/>
              <a:ea typeface="Josefin Sans"/>
              <a:cs typeface="Josefin Sans"/>
              <a:sym typeface="Josefin Sans"/>
            </a:endParaRPr>
          </a:p>
        </p:txBody>
      </p:sp>
      <p:sp>
        <p:nvSpPr>
          <p:cNvPr id="393" name="Google Shape;393;p34"/>
          <p:cNvSpPr txBox="1"/>
          <p:nvPr/>
        </p:nvSpPr>
        <p:spPr>
          <a:xfrm>
            <a:off x="5452100" y="2446163"/>
            <a:ext cx="34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CAN WE EASILY GET TISSUE/CELL SAMPLES?</a:t>
            </a:r>
            <a:endParaRPr sz="1100">
              <a:latin typeface="Josefin Sans"/>
              <a:ea typeface="Josefin Sans"/>
              <a:cs typeface="Josefin Sans"/>
              <a:sym typeface="Josefin Sans"/>
            </a:endParaRPr>
          </a:p>
        </p:txBody>
      </p:sp>
      <p:sp>
        <p:nvSpPr>
          <p:cNvPr id="394" name="Google Shape;394;p34"/>
          <p:cNvSpPr txBox="1"/>
          <p:nvPr/>
        </p:nvSpPr>
        <p:spPr>
          <a:xfrm>
            <a:off x="5452100" y="2884013"/>
            <a:ext cx="317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CAN WE MAKE IT IN TIME?</a:t>
            </a:r>
            <a:endParaRPr sz="1100">
              <a:latin typeface="Josefin Sans"/>
              <a:ea typeface="Josefin Sans"/>
              <a:cs typeface="Josefin Sans"/>
              <a:sym typeface="Josefin Sans"/>
            </a:endParaRPr>
          </a:p>
        </p:txBody>
      </p:sp>
      <p:sp>
        <p:nvSpPr>
          <p:cNvPr id="395" name="Google Shape;395;p34"/>
          <p:cNvSpPr txBox="1"/>
          <p:nvPr/>
        </p:nvSpPr>
        <p:spPr>
          <a:xfrm>
            <a:off x="5452100" y="3284225"/>
            <a:ext cx="317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ARE THE MOLECULAR MECHANISMS TRUTHFULLY AND DEEPLY KNOWN?</a:t>
            </a:r>
            <a:endParaRPr sz="1100">
              <a:latin typeface="Josefin Sans"/>
              <a:ea typeface="Josefin Sans"/>
              <a:cs typeface="Josefin Sans"/>
              <a:sym typeface="Josefin Sans"/>
            </a:endParaRPr>
          </a:p>
        </p:txBody>
      </p:sp>
      <p:sp>
        <p:nvSpPr>
          <p:cNvPr id="396" name="Google Shape;396;p34"/>
          <p:cNvSpPr txBox="1"/>
          <p:nvPr/>
        </p:nvSpPr>
        <p:spPr>
          <a:xfrm>
            <a:off x="5452100" y="3899825"/>
            <a:ext cx="3177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Josefin Sans"/>
                <a:ea typeface="Josefin Sans"/>
                <a:cs typeface="Josefin Sans"/>
                <a:sym typeface="Josefin Sans"/>
              </a:rPr>
              <a:t>ARE THERE IN THE MARKET DRUG THAT CAN TARGET ALL THE MECHANISMS NECESSARY TO CURE?</a:t>
            </a:r>
            <a:endParaRPr sz="1100">
              <a:latin typeface="Josefin Sans"/>
              <a:ea typeface="Josefin Sans"/>
              <a:cs typeface="Josefin Sans"/>
              <a:sym typeface="Josefin Sans"/>
            </a:endParaRPr>
          </a:p>
        </p:txBody>
      </p:sp>
      <p:cxnSp>
        <p:nvCxnSpPr>
          <p:cNvPr id="397" name="Google Shape;397;p34"/>
          <p:cNvCxnSpPr>
            <a:stCxn id="389" idx="3"/>
            <a:endCxn id="390" idx="1"/>
          </p:cNvCxnSpPr>
          <p:nvPr/>
        </p:nvCxnSpPr>
        <p:spPr>
          <a:xfrm flipH="1" rot="10800000">
            <a:off x="5070075" y="851550"/>
            <a:ext cx="381900" cy="1720200"/>
          </a:xfrm>
          <a:prstGeom prst="straightConnector1">
            <a:avLst/>
          </a:prstGeom>
          <a:noFill/>
          <a:ln cap="flat" cmpd="sng" w="9525">
            <a:solidFill>
              <a:srgbClr val="FF0000"/>
            </a:solidFill>
            <a:prstDash val="solid"/>
            <a:round/>
            <a:headEnd len="med" w="med" type="none"/>
            <a:tailEnd len="med" w="med" type="triangle"/>
          </a:ln>
        </p:spPr>
      </p:cxnSp>
      <p:cxnSp>
        <p:nvCxnSpPr>
          <p:cNvPr id="398" name="Google Shape;398;p34"/>
          <p:cNvCxnSpPr>
            <a:stCxn id="389" idx="3"/>
            <a:endCxn id="391" idx="1"/>
          </p:cNvCxnSpPr>
          <p:nvPr/>
        </p:nvCxnSpPr>
        <p:spPr>
          <a:xfrm flipH="1" rot="10800000">
            <a:off x="5070075" y="1396950"/>
            <a:ext cx="381900" cy="1174800"/>
          </a:xfrm>
          <a:prstGeom prst="straightConnector1">
            <a:avLst/>
          </a:prstGeom>
          <a:noFill/>
          <a:ln cap="flat" cmpd="sng" w="9525">
            <a:solidFill>
              <a:srgbClr val="FF0000"/>
            </a:solidFill>
            <a:prstDash val="solid"/>
            <a:round/>
            <a:headEnd len="med" w="med" type="none"/>
            <a:tailEnd len="med" w="med" type="triangle"/>
          </a:ln>
        </p:spPr>
      </p:cxnSp>
      <p:cxnSp>
        <p:nvCxnSpPr>
          <p:cNvPr id="399" name="Google Shape;399;p34"/>
          <p:cNvCxnSpPr>
            <a:stCxn id="389" idx="3"/>
            <a:endCxn id="392" idx="1"/>
          </p:cNvCxnSpPr>
          <p:nvPr/>
        </p:nvCxnSpPr>
        <p:spPr>
          <a:xfrm flipH="1" rot="10800000">
            <a:off x="5070075" y="2073450"/>
            <a:ext cx="381900" cy="498300"/>
          </a:xfrm>
          <a:prstGeom prst="straightConnector1">
            <a:avLst/>
          </a:prstGeom>
          <a:noFill/>
          <a:ln cap="flat" cmpd="sng" w="9525">
            <a:solidFill>
              <a:srgbClr val="FF0000"/>
            </a:solidFill>
            <a:prstDash val="solid"/>
            <a:round/>
            <a:headEnd len="med" w="med" type="none"/>
            <a:tailEnd len="med" w="med" type="triangle"/>
          </a:ln>
        </p:spPr>
      </p:cxnSp>
      <p:cxnSp>
        <p:nvCxnSpPr>
          <p:cNvPr id="400" name="Google Shape;400;p34"/>
          <p:cNvCxnSpPr>
            <a:stCxn id="389" idx="3"/>
            <a:endCxn id="393" idx="1"/>
          </p:cNvCxnSpPr>
          <p:nvPr/>
        </p:nvCxnSpPr>
        <p:spPr>
          <a:xfrm>
            <a:off x="5070075" y="2571750"/>
            <a:ext cx="381900" cy="51300"/>
          </a:xfrm>
          <a:prstGeom prst="straightConnector1">
            <a:avLst/>
          </a:prstGeom>
          <a:noFill/>
          <a:ln cap="flat" cmpd="sng" w="9525">
            <a:solidFill>
              <a:srgbClr val="FF0000"/>
            </a:solidFill>
            <a:prstDash val="solid"/>
            <a:round/>
            <a:headEnd len="med" w="med" type="none"/>
            <a:tailEnd len="med" w="med" type="triangle"/>
          </a:ln>
        </p:spPr>
      </p:cxnSp>
      <p:cxnSp>
        <p:nvCxnSpPr>
          <p:cNvPr id="401" name="Google Shape;401;p34"/>
          <p:cNvCxnSpPr>
            <a:stCxn id="389" idx="3"/>
            <a:endCxn id="394" idx="1"/>
          </p:cNvCxnSpPr>
          <p:nvPr/>
        </p:nvCxnSpPr>
        <p:spPr>
          <a:xfrm>
            <a:off x="5070075" y="2571750"/>
            <a:ext cx="381900" cy="489300"/>
          </a:xfrm>
          <a:prstGeom prst="straightConnector1">
            <a:avLst/>
          </a:prstGeom>
          <a:noFill/>
          <a:ln cap="flat" cmpd="sng" w="9525">
            <a:solidFill>
              <a:srgbClr val="FF0000"/>
            </a:solidFill>
            <a:prstDash val="solid"/>
            <a:round/>
            <a:headEnd len="med" w="med" type="none"/>
            <a:tailEnd len="med" w="med" type="triangle"/>
          </a:ln>
        </p:spPr>
      </p:cxnSp>
      <p:cxnSp>
        <p:nvCxnSpPr>
          <p:cNvPr id="402" name="Google Shape;402;p34"/>
          <p:cNvCxnSpPr>
            <a:stCxn id="389" idx="3"/>
            <a:endCxn id="395" idx="1"/>
          </p:cNvCxnSpPr>
          <p:nvPr/>
        </p:nvCxnSpPr>
        <p:spPr>
          <a:xfrm>
            <a:off x="5070075" y="2571750"/>
            <a:ext cx="381900" cy="974100"/>
          </a:xfrm>
          <a:prstGeom prst="straightConnector1">
            <a:avLst/>
          </a:prstGeom>
          <a:noFill/>
          <a:ln cap="flat" cmpd="sng" w="9525">
            <a:solidFill>
              <a:srgbClr val="FF0000"/>
            </a:solidFill>
            <a:prstDash val="solid"/>
            <a:round/>
            <a:headEnd len="med" w="med" type="none"/>
            <a:tailEnd len="med" w="med" type="triangle"/>
          </a:ln>
        </p:spPr>
      </p:cxnSp>
      <p:cxnSp>
        <p:nvCxnSpPr>
          <p:cNvPr id="403" name="Google Shape;403;p34"/>
          <p:cNvCxnSpPr>
            <a:stCxn id="389" idx="3"/>
            <a:endCxn id="396" idx="1"/>
          </p:cNvCxnSpPr>
          <p:nvPr/>
        </p:nvCxnSpPr>
        <p:spPr>
          <a:xfrm>
            <a:off x="5070075" y="2571750"/>
            <a:ext cx="381900" cy="1674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CREATION OF DIGITAL TWINS (I)</a:t>
            </a:r>
            <a:endParaRPr/>
          </a:p>
        </p:txBody>
      </p:sp>
      <p:sp>
        <p:nvSpPr>
          <p:cNvPr id="409" name="Google Shape;409;p35"/>
          <p:cNvSpPr txBox="1"/>
          <p:nvPr>
            <p:ph idx="1" type="subTitle"/>
          </p:nvPr>
        </p:nvSpPr>
        <p:spPr>
          <a:xfrm flipH="1">
            <a:off x="577500" y="1253100"/>
            <a:ext cx="3672900" cy="1966500"/>
          </a:xfrm>
          <a:prstGeom prst="rect">
            <a:avLst/>
          </a:prstGeom>
          <a:ln cap="flat" cmpd="sng" w="9525">
            <a:solidFill>
              <a:schemeClr val="accent2"/>
            </a:solidFill>
            <a:prstDash val="lgDashDot"/>
            <a:round/>
            <a:headEnd len="sm" w="sm" type="none"/>
            <a:tailEnd len="sm" w="sm" type="none"/>
          </a:ln>
        </p:spPr>
        <p:txBody>
          <a:bodyPr anchorCtr="0" anchor="ctr" bIns="91425" lIns="91425" spcFirstLastPara="1" rIns="91425" wrap="square" tIns="91425">
            <a:noAutofit/>
          </a:bodyPr>
          <a:lstStyle/>
          <a:p>
            <a:pPr indent="-323850" lvl="0" marL="457200" rtl="0" algn="just">
              <a:spcBef>
                <a:spcPts val="0"/>
              </a:spcBef>
              <a:spcAft>
                <a:spcPts val="0"/>
              </a:spcAft>
              <a:buSzPts val="1500"/>
              <a:buChar char="●"/>
            </a:pPr>
            <a:r>
              <a:rPr b="1" lang="en" sz="1600">
                <a:latin typeface="Josefin Sans"/>
                <a:ea typeface="Josefin Sans"/>
                <a:cs typeface="Josefin Sans"/>
                <a:sym typeface="Josefin Sans"/>
              </a:rPr>
              <a:t>Systems biology</a:t>
            </a:r>
            <a:r>
              <a:rPr lang="en" sz="1600">
                <a:latin typeface="Josefin Sans"/>
                <a:ea typeface="Josefin Sans"/>
                <a:cs typeface="Josefin Sans"/>
                <a:sym typeface="Josefin Sans"/>
              </a:rPr>
              <a:t> tools are indispensable.</a:t>
            </a:r>
            <a:endParaRPr sz="1600">
              <a:latin typeface="Josefin Sans"/>
              <a:ea typeface="Josefin Sans"/>
              <a:cs typeface="Josefin Sans"/>
              <a:sym typeface="Josefin Sans"/>
            </a:endParaRPr>
          </a:p>
          <a:p>
            <a:pPr indent="-323850" lvl="0" marL="457200" rtl="0" algn="just">
              <a:spcBef>
                <a:spcPts val="0"/>
              </a:spcBef>
              <a:spcAft>
                <a:spcPts val="0"/>
              </a:spcAft>
              <a:buSzPts val="1500"/>
              <a:buChar char="●"/>
            </a:pPr>
            <a:r>
              <a:rPr b="1" lang="en" sz="1600">
                <a:latin typeface="Josefin Sans"/>
                <a:ea typeface="Josefin Sans"/>
                <a:cs typeface="Josefin Sans"/>
                <a:sym typeface="Josefin Sans"/>
              </a:rPr>
              <a:t>Network tools</a:t>
            </a:r>
            <a:r>
              <a:rPr lang="en" sz="1600">
                <a:latin typeface="Josefin Sans"/>
                <a:ea typeface="Josefin Sans"/>
                <a:cs typeface="Josefin Sans"/>
                <a:sym typeface="Josefin Sans"/>
              </a:rPr>
              <a:t> like PPI are used in complex biological systems.</a:t>
            </a:r>
            <a:endParaRPr sz="1600">
              <a:latin typeface="Josefin Sans"/>
              <a:ea typeface="Josefin Sans"/>
              <a:cs typeface="Josefin Sans"/>
              <a:sym typeface="Josefin Sans"/>
            </a:endParaRPr>
          </a:p>
          <a:p>
            <a:pPr indent="-323850" lvl="0" marL="457200" rtl="0" algn="just">
              <a:spcBef>
                <a:spcPts val="0"/>
              </a:spcBef>
              <a:spcAft>
                <a:spcPts val="0"/>
              </a:spcAft>
              <a:buSzPts val="1500"/>
              <a:buChar char="●"/>
            </a:pPr>
            <a:r>
              <a:rPr lang="en" sz="1600">
                <a:latin typeface="Josefin Sans"/>
                <a:ea typeface="Josefin Sans"/>
                <a:cs typeface="Josefin Sans"/>
                <a:sym typeface="Josefin Sans"/>
              </a:rPr>
              <a:t>Genes can be mapped over proteins, creating </a:t>
            </a:r>
            <a:r>
              <a:rPr b="1" lang="en" sz="1600">
                <a:latin typeface="Josefin Sans"/>
                <a:ea typeface="Josefin Sans"/>
                <a:cs typeface="Josefin Sans"/>
                <a:sym typeface="Josefin Sans"/>
              </a:rPr>
              <a:t>modules</a:t>
            </a:r>
            <a:r>
              <a:rPr lang="en" sz="1600">
                <a:latin typeface="Josefin Sans"/>
                <a:ea typeface="Josefin Sans"/>
                <a:cs typeface="Josefin Sans"/>
                <a:sym typeface="Josefin Sans"/>
              </a:rPr>
              <a:t>.</a:t>
            </a:r>
            <a:endParaRPr sz="1600">
              <a:latin typeface="Josefin Sans"/>
              <a:ea typeface="Josefin Sans"/>
              <a:cs typeface="Josefin Sans"/>
              <a:sym typeface="Josefin Sans"/>
            </a:endParaRPr>
          </a:p>
        </p:txBody>
      </p:sp>
      <p:sp>
        <p:nvSpPr>
          <p:cNvPr id="410" name="Google Shape;410;p35"/>
          <p:cNvSpPr txBox="1"/>
          <p:nvPr/>
        </p:nvSpPr>
        <p:spPr>
          <a:xfrm>
            <a:off x="521500" y="4139500"/>
            <a:ext cx="1017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Staatliches"/>
                <a:ea typeface="Staatliches"/>
                <a:cs typeface="Staatliches"/>
                <a:sym typeface="Staatliches"/>
              </a:rPr>
              <a:t>NODES</a:t>
            </a:r>
            <a:endParaRPr b="1" sz="2200">
              <a:latin typeface="Staatliches"/>
              <a:ea typeface="Staatliches"/>
              <a:cs typeface="Staatliches"/>
              <a:sym typeface="Staatliches"/>
            </a:endParaRPr>
          </a:p>
        </p:txBody>
      </p:sp>
      <p:cxnSp>
        <p:nvCxnSpPr>
          <p:cNvPr id="411" name="Google Shape;411;p35"/>
          <p:cNvCxnSpPr>
            <a:stCxn id="409" idx="2"/>
            <a:endCxn id="410" idx="0"/>
          </p:cNvCxnSpPr>
          <p:nvPr/>
        </p:nvCxnSpPr>
        <p:spPr>
          <a:xfrm flipH="1">
            <a:off x="1030350" y="3219600"/>
            <a:ext cx="1383600" cy="919800"/>
          </a:xfrm>
          <a:prstGeom prst="straightConnector1">
            <a:avLst/>
          </a:prstGeom>
          <a:noFill/>
          <a:ln cap="flat" cmpd="sng" w="9525">
            <a:solidFill>
              <a:schemeClr val="accent2"/>
            </a:solidFill>
            <a:prstDash val="solid"/>
            <a:round/>
            <a:headEnd len="med" w="med" type="none"/>
            <a:tailEnd len="med" w="med" type="triangle"/>
          </a:ln>
        </p:spPr>
      </p:cxnSp>
      <p:pic>
        <p:nvPicPr>
          <p:cNvPr id="412" name="Google Shape;412;p35"/>
          <p:cNvPicPr preferRelativeResize="0"/>
          <p:nvPr/>
        </p:nvPicPr>
        <p:blipFill>
          <a:blip r:embed="rId3">
            <a:alphaModFix/>
          </a:blip>
          <a:stretch>
            <a:fillRect/>
          </a:stretch>
        </p:blipFill>
        <p:spPr>
          <a:xfrm>
            <a:off x="4919947" y="1035000"/>
            <a:ext cx="3908553" cy="3625025"/>
          </a:xfrm>
          <a:prstGeom prst="rect">
            <a:avLst/>
          </a:prstGeom>
          <a:noFill/>
          <a:ln>
            <a:noFill/>
          </a:ln>
        </p:spPr>
      </p:pic>
      <p:sp>
        <p:nvSpPr>
          <p:cNvPr id="413" name="Google Shape;413;p35"/>
          <p:cNvSpPr txBox="1"/>
          <p:nvPr/>
        </p:nvSpPr>
        <p:spPr>
          <a:xfrm>
            <a:off x="4964600" y="4662700"/>
            <a:ext cx="39087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5. </a:t>
            </a:r>
            <a:r>
              <a:rPr lang="en" sz="1000">
                <a:latin typeface="Josefin Sans"/>
                <a:ea typeface="Josefin Sans"/>
                <a:cs typeface="Josefin Sans"/>
                <a:sym typeface="Josefin Sans"/>
              </a:rPr>
              <a:t>Example of a systems biology web. </a:t>
            </a:r>
            <a:r>
              <a:rPr b="1" lang="en" sz="1000">
                <a:latin typeface="Josefin Sans"/>
                <a:ea typeface="Josefin Sans"/>
                <a:cs typeface="Josefin Sans"/>
                <a:sym typeface="Josefin Sans"/>
              </a:rPr>
              <a:t>Ref: </a:t>
            </a:r>
            <a:r>
              <a:rPr lang="en" sz="1000" u="sng">
                <a:solidFill>
                  <a:schemeClr val="hlink"/>
                </a:solidFill>
                <a:latin typeface="Josefin Sans"/>
                <a:ea typeface="Josefin Sans"/>
                <a:cs typeface="Josefin Sans"/>
                <a:sym typeface="Josefin Sans"/>
                <a:hlinkClick r:id="rId4"/>
              </a:rPr>
              <a:t>http://sb.cs.cmu.edu/Research</a:t>
            </a:r>
            <a:r>
              <a:rPr lang="en" sz="1000">
                <a:latin typeface="Josefin Sans"/>
                <a:ea typeface="Josefin Sans"/>
                <a:cs typeface="Josefin Sans"/>
                <a:sym typeface="Josefin Sans"/>
              </a:rPr>
              <a:t>/ (2012)</a:t>
            </a:r>
            <a:endParaRPr sz="1000">
              <a:latin typeface="Josefin Sans"/>
              <a:ea typeface="Josefin Sans"/>
              <a:cs typeface="Josefin Sans"/>
              <a:sym typeface="Josefin Sans"/>
            </a:endParaRPr>
          </a:p>
        </p:txBody>
      </p:sp>
      <p:sp>
        <p:nvSpPr>
          <p:cNvPr id="414" name="Google Shape;414;p35"/>
          <p:cNvSpPr txBox="1"/>
          <p:nvPr/>
        </p:nvSpPr>
        <p:spPr>
          <a:xfrm>
            <a:off x="2223675" y="4139500"/>
            <a:ext cx="234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Staatliches"/>
                <a:ea typeface="Staatliches"/>
                <a:cs typeface="Staatliches"/>
                <a:sym typeface="Staatliches"/>
              </a:rPr>
              <a:t>MULTI-LAYER MODULES</a:t>
            </a:r>
            <a:endParaRPr b="1" sz="2200">
              <a:latin typeface="Staatliches"/>
              <a:ea typeface="Staatliches"/>
              <a:cs typeface="Staatliches"/>
              <a:sym typeface="Staatliches"/>
            </a:endParaRPr>
          </a:p>
        </p:txBody>
      </p:sp>
      <p:cxnSp>
        <p:nvCxnSpPr>
          <p:cNvPr id="415" name="Google Shape;415;p35"/>
          <p:cNvCxnSpPr>
            <a:stCxn id="409" idx="2"/>
            <a:endCxn id="414" idx="0"/>
          </p:cNvCxnSpPr>
          <p:nvPr/>
        </p:nvCxnSpPr>
        <p:spPr>
          <a:xfrm>
            <a:off x="2413950" y="3219600"/>
            <a:ext cx="983700" cy="9198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CREATION OF DIGITAL TWINS (II)</a:t>
            </a:r>
            <a:endParaRPr/>
          </a:p>
        </p:txBody>
      </p:sp>
      <p:pic>
        <p:nvPicPr>
          <p:cNvPr id="421" name="Google Shape;421;p36"/>
          <p:cNvPicPr preferRelativeResize="0"/>
          <p:nvPr/>
        </p:nvPicPr>
        <p:blipFill>
          <a:blip r:embed="rId3">
            <a:alphaModFix/>
          </a:blip>
          <a:stretch>
            <a:fillRect/>
          </a:stretch>
        </p:blipFill>
        <p:spPr>
          <a:xfrm>
            <a:off x="1970375" y="938500"/>
            <a:ext cx="5280000" cy="3597700"/>
          </a:xfrm>
          <a:prstGeom prst="rect">
            <a:avLst/>
          </a:prstGeom>
          <a:noFill/>
          <a:ln>
            <a:noFill/>
          </a:ln>
        </p:spPr>
      </p:pic>
      <p:sp>
        <p:nvSpPr>
          <p:cNvPr id="422" name="Google Shape;422;p36"/>
          <p:cNvSpPr txBox="1"/>
          <p:nvPr/>
        </p:nvSpPr>
        <p:spPr>
          <a:xfrm>
            <a:off x="1970375" y="4480450"/>
            <a:ext cx="52800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6. </a:t>
            </a:r>
            <a:r>
              <a:rPr lang="en" sz="1000">
                <a:latin typeface="Josefin Sans"/>
                <a:ea typeface="Josefin Sans"/>
                <a:cs typeface="Josefin Sans"/>
                <a:sym typeface="Josefin Sans"/>
              </a:rPr>
              <a:t>Scheme which would be used for digital twins personalized medicine. </a:t>
            </a:r>
            <a:r>
              <a:rPr b="1" lang="en" sz="1000">
                <a:latin typeface="Josefin Sans"/>
                <a:ea typeface="Josefin Sans"/>
                <a:cs typeface="Josefin Sans"/>
                <a:sym typeface="Josefin Sans"/>
              </a:rPr>
              <a:t>Ref</a:t>
            </a:r>
            <a:r>
              <a:rPr lang="en" sz="1000">
                <a:latin typeface="Josefin Sans"/>
                <a:ea typeface="Josefin Sans"/>
                <a:cs typeface="Josefin Sans"/>
                <a:sym typeface="Josefin Sans"/>
              </a:rPr>
              <a:t>: Björnsson, B., Borrebaeck, et al. (2019). BioMed Central Ltd. https://doi.org/10.1186/s13073-019-0701-3</a:t>
            </a:r>
            <a:endParaRPr sz="1000">
              <a:latin typeface="Josefin Sans"/>
              <a:ea typeface="Josefin Sans"/>
              <a:cs typeface="Josefin Sans"/>
              <a:sym typeface="Josefin Sans"/>
            </a:endParaRPr>
          </a:p>
          <a:p>
            <a:pPr indent="0" lvl="0" marL="0" rtl="0" algn="l">
              <a:spcBef>
                <a:spcPts val="0"/>
              </a:spcBef>
              <a:spcAft>
                <a:spcPts val="0"/>
              </a:spcAft>
              <a:buNone/>
            </a:pPr>
            <a:r>
              <a:t/>
            </a:r>
            <a:endParaRPr sz="1000">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ph idx="1" type="subTitle"/>
          </p:nvPr>
        </p:nvSpPr>
        <p:spPr>
          <a:xfrm>
            <a:off x="507900" y="2295875"/>
            <a:ext cx="2188800" cy="185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Josefin Sans"/>
              <a:buChar char="●"/>
            </a:pPr>
            <a:r>
              <a:rPr lang="en" sz="1400">
                <a:latin typeface="Josefin Sans"/>
                <a:ea typeface="Josefin Sans"/>
                <a:cs typeface="Josefin Sans"/>
                <a:sym typeface="Josefin Sans"/>
              </a:rPr>
              <a:t>Rather than just molecular traits.</a:t>
            </a:r>
            <a:endParaRPr sz="1400">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b="1" lang="en" sz="1400">
                <a:latin typeface="Josefin Sans"/>
                <a:ea typeface="Josefin Sans"/>
                <a:cs typeface="Josefin Sans"/>
                <a:sym typeface="Josefin Sans"/>
              </a:rPr>
              <a:t>Environmental factors.</a:t>
            </a:r>
            <a:endParaRPr b="1" sz="1400">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b="1" lang="en" sz="1400">
                <a:latin typeface="Josefin Sans"/>
                <a:ea typeface="Josefin Sans"/>
                <a:cs typeface="Josefin Sans"/>
                <a:sym typeface="Josefin Sans"/>
              </a:rPr>
              <a:t>Symptoms.</a:t>
            </a:r>
            <a:endParaRPr b="1" sz="1400">
              <a:latin typeface="Josefin Sans"/>
              <a:ea typeface="Josefin Sans"/>
              <a:cs typeface="Josefin Sans"/>
              <a:sym typeface="Josefin Sans"/>
            </a:endParaRPr>
          </a:p>
        </p:txBody>
      </p:sp>
      <p:sp>
        <p:nvSpPr>
          <p:cNvPr id="428" name="Google Shape;428;p37"/>
          <p:cNvSpPr txBox="1"/>
          <p:nvPr>
            <p:ph idx="2" type="ctrTitle"/>
          </p:nvPr>
        </p:nvSpPr>
        <p:spPr>
          <a:xfrm>
            <a:off x="3634700" y="1044625"/>
            <a:ext cx="1827900" cy="1071600"/>
          </a:xfrm>
          <a:prstGeom prst="rect">
            <a:avLst/>
          </a:prstGeom>
          <a:ln cap="flat" cmpd="sng" w="9525">
            <a:solidFill>
              <a:srgbClr val="000000"/>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100"/>
              <a:t>DIRECTING TREATMENTS TO OTHER TARGETS </a:t>
            </a:r>
            <a:endParaRPr sz="2100"/>
          </a:p>
        </p:txBody>
      </p:sp>
      <p:sp>
        <p:nvSpPr>
          <p:cNvPr id="429" name="Google Shape;429;p37"/>
          <p:cNvSpPr txBox="1"/>
          <p:nvPr>
            <p:ph type="ctrTitle"/>
          </p:nvPr>
        </p:nvSpPr>
        <p:spPr>
          <a:xfrm>
            <a:off x="868900" y="1183975"/>
            <a:ext cx="1827900" cy="792900"/>
          </a:xfrm>
          <a:prstGeom prst="rect">
            <a:avLst/>
          </a:prstGeom>
          <a:ln cap="flat" cmpd="sng" w="9525">
            <a:solidFill>
              <a:srgbClr val="000000"/>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t>MORE FIELDS OF INFORMATION</a:t>
            </a:r>
            <a:endParaRPr sz="2200"/>
          </a:p>
        </p:txBody>
      </p:sp>
      <p:sp>
        <p:nvSpPr>
          <p:cNvPr id="430" name="Google Shape;430;p37"/>
          <p:cNvSpPr txBox="1"/>
          <p:nvPr>
            <p:ph idx="3" type="subTitle"/>
          </p:nvPr>
        </p:nvSpPr>
        <p:spPr>
          <a:xfrm>
            <a:off x="2916601" y="2295875"/>
            <a:ext cx="3107100" cy="167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latin typeface="Josefin Sans"/>
                <a:ea typeface="Josefin Sans"/>
                <a:cs typeface="Josefin Sans"/>
                <a:sym typeface="Josefin Sans"/>
              </a:rPr>
              <a:t>Sometimes the causal tissues are </a:t>
            </a:r>
            <a:r>
              <a:rPr b="1" lang="en" sz="1400">
                <a:latin typeface="Josefin Sans"/>
                <a:ea typeface="Josefin Sans"/>
                <a:cs typeface="Josefin Sans"/>
                <a:sym typeface="Josefin Sans"/>
              </a:rPr>
              <a:t>not associated with symptoms</a:t>
            </a:r>
            <a:r>
              <a:rPr lang="en" sz="1400">
                <a:latin typeface="Josefin Sans"/>
                <a:ea typeface="Josefin Sans"/>
                <a:cs typeface="Josefin Sans"/>
                <a:sym typeface="Josefin Sans"/>
              </a:rPr>
              <a:t>.</a:t>
            </a:r>
            <a:endParaRPr sz="1400">
              <a:latin typeface="Josefin Sans"/>
              <a:ea typeface="Josefin Sans"/>
              <a:cs typeface="Josefin Sans"/>
              <a:sym typeface="Josefin Sans"/>
            </a:endParaRPr>
          </a:p>
          <a:p>
            <a:pPr indent="-317500" lvl="0" marL="457200" rtl="0" algn="l">
              <a:spcBef>
                <a:spcPts val="0"/>
              </a:spcBef>
              <a:spcAft>
                <a:spcPts val="0"/>
              </a:spcAft>
              <a:buSzPts val="1400"/>
              <a:buChar char="●"/>
            </a:pPr>
            <a:r>
              <a:rPr lang="en" sz="1400">
                <a:latin typeface="Josefin Sans"/>
                <a:ea typeface="Josefin Sans"/>
                <a:cs typeface="Josefin Sans"/>
                <a:sym typeface="Josefin Sans"/>
              </a:rPr>
              <a:t>Many illnesses like cancer do not show symptoms until </a:t>
            </a:r>
            <a:r>
              <a:rPr b="1" lang="en" sz="1400">
                <a:latin typeface="Josefin Sans"/>
                <a:ea typeface="Josefin Sans"/>
                <a:cs typeface="Josefin Sans"/>
                <a:sym typeface="Josefin Sans"/>
              </a:rPr>
              <a:t>advanced development</a:t>
            </a:r>
            <a:r>
              <a:rPr lang="en" sz="1400">
                <a:latin typeface="Josefin Sans"/>
                <a:ea typeface="Josefin Sans"/>
                <a:cs typeface="Josefin Sans"/>
                <a:sym typeface="Josefin Sans"/>
              </a:rPr>
              <a:t>.</a:t>
            </a:r>
            <a:endParaRPr sz="1400">
              <a:latin typeface="Josefin Sans"/>
              <a:ea typeface="Josefin Sans"/>
              <a:cs typeface="Josefin Sans"/>
              <a:sym typeface="Josefin Sans"/>
            </a:endParaRPr>
          </a:p>
        </p:txBody>
      </p:sp>
      <p:sp>
        <p:nvSpPr>
          <p:cNvPr id="431" name="Google Shape;431;p37"/>
          <p:cNvSpPr txBox="1"/>
          <p:nvPr>
            <p:ph idx="4" type="ctrTitle"/>
          </p:nvPr>
        </p:nvSpPr>
        <p:spPr>
          <a:xfrm>
            <a:off x="6534300" y="1183975"/>
            <a:ext cx="1429500" cy="792900"/>
          </a:xfrm>
          <a:prstGeom prst="rect">
            <a:avLst/>
          </a:prstGeom>
          <a:ln cap="flat" cmpd="sng" w="9525">
            <a:solidFill>
              <a:srgbClr val="000000"/>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100"/>
              <a:t>DYNAMISM OF NETWORKS</a:t>
            </a:r>
            <a:endParaRPr sz="2100"/>
          </a:p>
        </p:txBody>
      </p:sp>
      <p:sp>
        <p:nvSpPr>
          <p:cNvPr id="432" name="Google Shape;432;p37"/>
          <p:cNvSpPr txBox="1"/>
          <p:nvPr>
            <p:ph idx="5" type="subTitle"/>
          </p:nvPr>
        </p:nvSpPr>
        <p:spPr>
          <a:xfrm>
            <a:off x="6099750" y="2295875"/>
            <a:ext cx="2298600" cy="118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Josefin Sans"/>
              <a:buChar char="●"/>
            </a:pPr>
            <a:r>
              <a:rPr b="1" lang="en" sz="1400">
                <a:latin typeface="Josefin Sans"/>
                <a:ea typeface="Josefin Sans"/>
                <a:cs typeface="Josefin Sans"/>
                <a:sym typeface="Josefin Sans"/>
              </a:rPr>
              <a:t>Machine learning.</a:t>
            </a:r>
            <a:endParaRPr b="1" sz="1400">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b="1" lang="en" sz="1400">
                <a:latin typeface="Josefin Sans"/>
                <a:ea typeface="Josefin Sans"/>
                <a:cs typeface="Josefin Sans"/>
                <a:sym typeface="Josefin Sans"/>
              </a:rPr>
              <a:t>Deep learning.</a:t>
            </a:r>
            <a:endParaRPr b="1" sz="1400">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b="1" lang="en" sz="1400">
                <a:latin typeface="Josefin Sans"/>
                <a:ea typeface="Josefin Sans"/>
                <a:cs typeface="Josefin Sans"/>
                <a:sym typeface="Josefin Sans"/>
              </a:rPr>
              <a:t>Artificial intelligence.</a:t>
            </a:r>
            <a:endParaRPr b="1" sz="1400">
              <a:latin typeface="Josefin Sans"/>
              <a:ea typeface="Josefin Sans"/>
              <a:cs typeface="Josefin Sans"/>
              <a:sym typeface="Josefin Sans"/>
            </a:endParaRPr>
          </a:p>
        </p:txBody>
      </p:sp>
      <p:sp>
        <p:nvSpPr>
          <p:cNvPr id="433" name="Google Shape;433;p37"/>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HOW TO EXPAND DIGITAL TWINS?</a:t>
            </a:r>
            <a:endParaRPr/>
          </a:p>
        </p:txBody>
      </p:sp>
      <p:sp>
        <p:nvSpPr>
          <p:cNvPr id="434" name="Google Shape;434;p37"/>
          <p:cNvSpPr txBox="1"/>
          <p:nvPr/>
        </p:nvSpPr>
        <p:spPr>
          <a:xfrm>
            <a:off x="2995100" y="4146525"/>
            <a:ext cx="3107100" cy="569400"/>
          </a:xfrm>
          <a:prstGeom prst="rect">
            <a:avLst/>
          </a:prstGeom>
          <a:noFill/>
          <a:ln cap="flat" cmpd="sng" w="28575">
            <a:solidFill>
              <a:srgbClr val="212121"/>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Staatliches"/>
                <a:ea typeface="Staatliches"/>
                <a:cs typeface="Staatliches"/>
                <a:sym typeface="Staatliches"/>
              </a:rPr>
              <a:t>DIGITAL TWIN OPTIMIZATION</a:t>
            </a:r>
            <a:endParaRPr b="1" sz="2500">
              <a:latin typeface="Staatliches"/>
              <a:ea typeface="Staatliches"/>
              <a:cs typeface="Staatliches"/>
              <a:sym typeface="Staatliche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38"/>
          <p:cNvGrpSpPr/>
          <p:nvPr/>
        </p:nvGrpSpPr>
        <p:grpSpPr>
          <a:xfrm>
            <a:off x="2741990" y="712050"/>
            <a:ext cx="3515750" cy="3719409"/>
            <a:chOff x="2788540" y="1012550"/>
            <a:chExt cx="3515750" cy="3719409"/>
          </a:xfrm>
        </p:grpSpPr>
        <p:sp>
          <p:nvSpPr>
            <p:cNvPr id="440" name="Google Shape;440;p38"/>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441" name="Google Shape;441;p38"/>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442" name="Google Shape;442;p38"/>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471" name="Google Shape;471;p38"/>
          <p:cNvGrpSpPr/>
          <p:nvPr/>
        </p:nvGrpSpPr>
        <p:grpSpPr>
          <a:xfrm>
            <a:off x="6853705" y="1000583"/>
            <a:ext cx="1734600" cy="1729392"/>
            <a:chOff x="6949580" y="1001783"/>
            <a:chExt cx="1734600" cy="1729392"/>
          </a:xfrm>
        </p:grpSpPr>
        <p:sp>
          <p:nvSpPr>
            <p:cNvPr id="472" name="Google Shape;472;p38"/>
            <p:cNvSpPr/>
            <p:nvPr/>
          </p:nvSpPr>
          <p:spPr>
            <a:xfrm>
              <a:off x="7514630" y="1001783"/>
              <a:ext cx="604500" cy="6045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b="1" sz="1800">
                <a:solidFill>
                  <a:srgbClr val="FFFFFF"/>
                </a:solidFill>
                <a:latin typeface="Fira Sans Extra Condensed"/>
                <a:ea typeface="Fira Sans Extra Condensed"/>
                <a:cs typeface="Fira Sans Extra Condensed"/>
                <a:sym typeface="Fira Sans Extra Condensed"/>
              </a:endParaRPr>
            </a:p>
          </p:txBody>
        </p:sp>
        <p:sp>
          <p:nvSpPr>
            <p:cNvPr id="473" name="Google Shape;473;p38"/>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Improving healthcare organisations</a:t>
              </a:r>
              <a:endParaRPr b="1" sz="1800">
                <a:solidFill>
                  <a:srgbClr val="000000"/>
                </a:solidFill>
                <a:latin typeface="Fira Sans Extra Condensed"/>
                <a:ea typeface="Fira Sans Extra Condensed"/>
                <a:cs typeface="Fira Sans Extra Condensed"/>
                <a:sym typeface="Fira Sans Extra Condensed"/>
              </a:endParaRPr>
            </a:p>
          </p:txBody>
        </p:sp>
        <p:sp>
          <p:nvSpPr>
            <p:cNvPr id="474" name="Google Shape;474;p38"/>
            <p:cNvSpPr txBox="1"/>
            <p:nvPr/>
          </p:nvSpPr>
          <p:spPr>
            <a:xfrm>
              <a:off x="7054580"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cxnSp>
        <p:nvCxnSpPr>
          <p:cNvPr id="475" name="Google Shape;475;p38"/>
          <p:cNvCxnSpPr>
            <a:stCxn id="472" idx="2"/>
            <a:endCxn id="441" idx="6"/>
          </p:cNvCxnSpPr>
          <p:nvPr/>
        </p:nvCxnSpPr>
        <p:spPr>
          <a:xfrm flipH="1">
            <a:off x="6148255" y="1302833"/>
            <a:ext cx="1270500" cy="434100"/>
          </a:xfrm>
          <a:prstGeom prst="bentConnector3">
            <a:avLst>
              <a:gd fmla="val 50000" name="adj1"/>
            </a:avLst>
          </a:prstGeom>
          <a:noFill/>
          <a:ln cap="flat" cmpd="sng" w="9525">
            <a:solidFill>
              <a:srgbClr val="666666"/>
            </a:solidFill>
            <a:prstDash val="solid"/>
            <a:round/>
            <a:headEnd len="med" w="med" type="none"/>
            <a:tailEnd len="med" w="med" type="oval"/>
          </a:ln>
        </p:spPr>
      </p:cxnSp>
      <p:sp>
        <p:nvSpPr>
          <p:cNvPr id="476" name="Google Shape;476;p38"/>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Applications of digital twins in medicine</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9"/>
          <p:cNvSpPr txBox="1"/>
          <p:nvPr>
            <p:ph type="ctrTitle"/>
          </p:nvPr>
        </p:nvSpPr>
        <p:spPr>
          <a:xfrm>
            <a:off x="585100" y="15107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CLINICIANS</a:t>
            </a:r>
            <a:endParaRPr/>
          </a:p>
        </p:txBody>
      </p:sp>
      <p:sp>
        <p:nvSpPr>
          <p:cNvPr id="482" name="Google Shape;482;p39"/>
          <p:cNvSpPr txBox="1"/>
          <p:nvPr>
            <p:ph idx="1" type="subTitle"/>
          </p:nvPr>
        </p:nvSpPr>
        <p:spPr>
          <a:xfrm>
            <a:off x="585100" y="2087050"/>
            <a:ext cx="2907900" cy="12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Josefin Sans"/>
                <a:ea typeface="Josefin Sans"/>
                <a:cs typeface="Josefin Sans"/>
                <a:sym typeface="Josefin Sans"/>
              </a:rPr>
              <a:t>Increased accuracy </a:t>
            </a:r>
            <a:r>
              <a:rPr lang="en">
                <a:latin typeface="Josefin Sans"/>
                <a:ea typeface="Josefin Sans"/>
                <a:cs typeface="Josefin Sans"/>
                <a:sym typeface="Josefin Sans"/>
              </a:rPr>
              <a:t>Rejecting/Validating treatment</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sz="1600">
                <a:latin typeface="Josefin Sans"/>
                <a:ea typeface="Josefin Sans"/>
                <a:cs typeface="Josefin Sans"/>
                <a:sym typeface="Josefin Sans"/>
              </a:rPr>
              <a:t>COVID-19 situation </a:t>
            </a:r>
            <a:endParaRPr sz="1600">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Reducing infection risk</a:t>
            </a:r>
            <a:endParaRPr sz="1600">
              <a:latin typeface="Josefin Sans"/>
              <a:ea typeface="Josefin Sans"/>
              <a:cs typeface="Josefin Sans"/>
              <a:sym typeface="Josefin Sans"/>
            </a:endParaRPr>
          </a:p>
          <a:p>
            <a:pPr indent="0" lvl="0" marL="0" rtl="0" algn="l">
              <a:spcBef>
                <a:spcPts val="0"/>
              </a:spcBef>
              <a:spcAft>
                <a:spcPts val="0"/>
              </a:spcAft>
              <a:buNone/>
            </a:pPr>
            <a:r>
              <a:t/>
            </a:r>
            <a:endParaRPr sz="1600">
              <a:latin typeface="Staatliches"/>
              <a:ea typeface="Staatliches"/>
              <a:cs typeface="Staatliches"/>
              <a:sym typeface="Staatliches"/>
            </a:endParaRPr>
          </a:p>
          <a:p>
            <a:pPr indent="0" lvl="0" marL="0" rtl="0" algn="l">
              <a:spcBef>
                <a:spcPts val="0"/>
              </a:spcBef>
              <a:spcAft>
                <a:spcPts val="0"/>
              </a:spcAft>
              <a:buNone/>
            </a:pPr>
            <a:r>
              <a:t/>
            </a:r>
            <a:endParaRPr/>
          </a:p>
        </p:txBody>
      </p:sp>
      <p:sp>
        <p:nvSpPr>
          <p:cNvPr id="483" name="Google Shape;483;p39"/>
          <p:cNvSpPr txBox="1"/>
          <p:nvPr>
            <p:ph idx="8" type="ctrTitle"/>
          </p:nvPr>
        </p:nvSpPr>
        <p:spPr>
          <a:xfrm>
            <a:off x="3853775" y="457300"/>
            <a:ext cx="45216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hEALTHCARE ORGANIZATIONS</a:t>
            </a:r>
            <a:endParaRPr/>
          </a:p>
        </p:txBody>
      </p:sp>
      <p:sp>
        <p:nvSpPr>
          <p:cNvPr id="484" name="Google Shape;484;p39"/>
          <p:cNvSpPr txBox="1"/>
          <p:nvPr>
            <p:ph type="ctrTitle"/>
          </p:nvPr>
        </p:nvSpPr>
        <p:spPr>
          <a:xfrm>
            <a:off x="5467475" y="15107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PATIENTS</a:t>
            </a:r>
            <a:endParaRPr/>
          </a:p>
        </p:txBody>
      </p:sp>
      <p:sp>
        <p:nvSpPr>
          <p:cNvPr id="485" name="Google Shape;485;p39"/>
          <p:cNvSpPr txBox="1"/>
          <p:nvPr>
            <p:ph idx="1" type="subTitle"/>
          </p:nvPr>
        </p:nvSpPr>
        <p:spPr>
          <a:xfrm>
            <a:off x="5467475" y="2087050"/>
            <a:ext cx="2907900" cy="17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Josefin Sans"/>
                <a:ea typeface="Josefin Sans"/>
                <a:cs typeface="Josefin Sans"/>
                <a:sym typeface="Josefin Sans"/>
              </a:rPr>
              <a:t>Higher </a:t>
            </a:r>
            <a:r>
              <a:rPr lang="en" sz="1600">
                <a:latin typeface="Josefin Sans"/>
                <a:ea typeface="Josefin Sans"/>
                <a:cs typeface="Josefin Sans"/>
                <a:sym typeface="Josefin Sans"/>
              </a:rPr>
              <a:t>involvement</a:t>
            </a:r>
            <a:r>
              <a:rPr lang="en" sz="1600">
                <a:latin typeface="Josefin Sans"/>
                <a:ea typeface="Josefin Sans"/>
                <a:cs typeface="Josefin Sans"/>
                <a:sym typeface="Josefin Sans"/>
              </a:rPr>
              <a:t> </a:t>
            </a:r>
            <a:r>
              <a:rPr lang="en">
                <a:latin typeface="Josefin Sans"/>
                <a:ea typeface="Josefin Sans"/>
                <a:cs typeface="Josefin Sans"/>
                <a:sym typeface="Josefin Sans"/>
              </a:rPr>
              <a:t>Rejecting/Validating treatment</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sz="1600">
                <a:latin typeface="Josefin Sans"/>
                <a:ea typeface="Josefin Sans"/>
                <a:cs typeface="Josefin Sans"/>
                <a:sym typeface="Josefin Sans"/>
              </a:rPr>
              <a:t>Better feedback</a:t>
            </a:r>
            <a:endParaRPr sz="1600">
              <a:latin typeface="Josefin Sans"/>
              <a:ea typeface="Josefin Sans"/>
              <a:cs typeface="Josefin Sans"/>
              <a:sym typeface="Josefin Sans"/>
            </a:endParaRPr>
          </a:p>
          <a:p>
            <a:pPr indent="0" lvl="0" marL="0" rtl="0" algn="l">
              <a:spcBef>
                <a:spcPts val="0"/>
              </a:spcBef>
              <a:spcAft>
                <a:spcPts val="0"/>
              </a:spcAft>
              <a:buNone/>
            </a:pPr>
            <a:r>
              <a:t/>
            </a:r>
            <a:endParaRPr sz="1600">
              <a:latin typeface="Josefin Sans"/>
              <a:ea typeface="Josefin Sans"/>
              <a:cs typeface="Josefin Sans"/>
              <a:sym typeface="Josefin Sans"/>
            </a:endParaRPr>
          </a:p>
          <a:p>
            <a:pPr indent="0" lvl="0" marL="0" rtl="0" algn="l">
              <a:spcBef>
                <a:spcPts val="0"/>
              </a:spcBef>
              <a:spcAft>
                <a:spcPts val="0"/>
              </a:spcAft>
              <a:buNone/>
            </a:pPr>
            <a:r>
              <a:rPr lang="en" sz="1600">
                <a:latin typeface="Josefin Sans"/>
                <a:ea typeface="Josefin Sans"/>
                <a:cs typeface="Josefin Sans"/>
                <a:sym typeface="Josefin Sans"/>
              </a:rPr>
              <a:t>Intuitive app interface</a:t>
            </a:r>
            <a:endParaRPr sz="1600">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Clear data visualization, simple language</a:t>
            </a:r>
            <a:endParaRPr sz="1600">
              <a:latin typeface="Josefin Sans"/>
              <a:ea typeface="Josefin Sans"/>
              <a:cs typeface="Josefin Sans"/>
              <a:sym typeface="Josefin Sans"/>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grpSp>
        <p:nvGrpSpPr>
          <p:cNvPr id="490" name="Google Shape;490;p40"/>
          <p:cNvGrpSpPr/>
          <p:nvPr/>
        </p:nvGrpSpPr>
        <p:grpSpPr>
          <a:xfrm>
            <a:off x="2741990" y="712050"/>
            <a:ext cx="3515750" cy="3719409"/>
            <a:chOff x="2788540" y="1012550"/>
            <a:chExt cx="3515750" cy="3719409"/>
          </a:xfrm>
        </p:grpSpPr>
        <p:sp>
          <p:nvSpPr>
            <p:cNvPr id="491" name="Google Shape;491;p40"/>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492" name="Google Shape;492;p40"/>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493" name="Google Shape;493;p40"/>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p40"/>
          <p:cNvGrpSpPr/>
          <p:nvPr/>
        </p:nvGrpSpPr>
        <p:grpSpPr>
          <a:xfrm>
            <a:off x="532953" y="3271275"/>
            <a:ext cx="1734600" cy="1080522"/>
            <a:chOff x="456753" y="3042675"/>
            <a:chExt cx="1734600" cy="1080522"/>
          </a:xfrm>
        </p:grpSpPr>
        <p:sp>
          <p:nvSpPr>
            <p:cNvPr id="523" name="Google Shape;523;p40"/>
            <p:cNvSpPr/>
            <p:nvPr/>
          </p:nvSpPr>
          <p:spPr>
            <a:xfrm>
              <a:off x="1021803" y="3042675"/>
              <a:ext cx="604500" cy="604500"/>
            </a:xfrm>
            <a:prstGeom prst="ellipse">
              <a:avLst/>
            </a:prstGeom>
            <a:solidFill>
              <a:srgbClr val="EA48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b="1" sz="1800">
                <a:solidFill>
                  <a:srgbClr val="FFFFFF"/>
                </a:solidFill>
                <a:latin typeface="Fira Sans Extra Condensed"/>
                <a:ea typeface="Fira Sans Extra Condensed"/>
                <a:cs typeface="Fira Sans Extra Condensed"/>
                <a:sym typeface="Fira Sans Extra Condensed"/>
              </a:endParaRPr>
            </a:p>
          </p:txBody>
        </p:sp>
        <p:sp>
          <p:nvSpPr>
            <p:cNvPr id="524" name="Google Shape;524;p40"/>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700">
                  <a:latin typeface="Fira Sans Extra Condensed"/>
                  <a:ea typeface="Fira Sans Extra Condensed"/>
                  <a:cs typeface="Fira Sans Extra Condensed"/>
                  <a:sym typeface="Fira Sans Extra Condensed"/>
                </a:rPr>
                <a:t>Drug and medical device development</a:t>
              </a:r>
              <a:endParaRPr b="1" sz="1700">
                <a:solidFill>
                  <a:srgbClr val="000000"/>
                </a:solidFill>
                <a:latin typeface="Fira Sans Extra Condensed"/>
                <a:ea typeface="Fira Sans Extra Condensed"/>
                <a:cs typeface="Fira Sans Extra Condensed"/>
                <a:sym typeface="Fira Sans Extra Condensed"/>
              </a:endParaRPr>
            </a:p>
          </p:txBody>
        </p:sp>
      </p:grpSp>
      <p:cxnSp>
        <p:nvCxnSpPr>
          <p:cNvPr id="525" name="Google Shape;525;p40"/>
          <p:cNvCxnSpPr>
            <a:stCxn id="523" idx="6"/>
            <a:endCxn id="491" idx="2"/>
          </p:cNvCxnSpPr>
          <p:nvPr/>
        </p:nvCxnSpPr>
        <p:spPr>
          <a:xfrm flipH="1" rot="10800000">
            <a:off x="1702503" y="2858325"/>
            <a:ext cx="1039500" cy="715200"/>
          </a:xfrm>
          <a:prstGeom prst="bentConnector3">
            <a:avLst>
              <a:gd fmla="val 49999" name="adj1"/>
            </a:avLst>
          </a:prstGeom>
          <a:noFill/>
          <a:ln cap="flat" cmpd="sng" w="9525">
            <a:solidFill>
              <a:srgbClr val="666666"/>
            </a:solidFill>
            <a:prstDash val="solid"/>
            <a:round/>
            <a:headEnd len="med" w="med" type="none"/>
            <a:tailEnd len="med" w="med" type="oval"/>
          </a:ln>
        </p:spPr>
      </p:cxnSp>
      <p:sp>
        <p:nvSpPr>
          <p:cNvPr id="526" name="Google Shape;526;p40"/>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Applications of digital twins in medicine</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23"/>
          <p:cNvSpPr/>
          <p:nvPr/>
        </p:nvSpPr>
        <p:spPr>
          <a:xfrm>
            <a:off x="3792650" y="40106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3716450" y="1816188"/>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3716450" y="85652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ph type="ctrTitle"/>
          </p:nvPr>
        </p:nvSpPr>
        <p:spPr>
          <a:xfrm>
            <a:off x="3784225" y="1455350"/>
            <a:ext cx="23796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a:p>
            <a:pPr indent="0" lvl="0" marL="0" rtl="0" algn="l">
              <a:spcBef>
                <a:spcPts val="0"/>
              </a:spcBef>
              <a:spcAft>
                <a:spcPts val="0"/>
              </a:spcAft>
              <a:buNone/>
            </a:pPr>
            <a:r>
              <a:rPr lang="en"/>
              <a:t>INTRODUCTION</a:t>
            </a:r>
            <a:endParaRPr/>
          </a:p>
        </p:txBody>
      </p:sp>
      <p:sp>
        <p:nvSpPr>
          <p:cNvPr id="162" name="Google Shape;162;p23"/>
          <p:cNvSpPr txBox="1"/>
          <p:nvPr>
            <p:ph idx="2" type="ctrTitle"/>
          </p:nvPr>
        </p:nvSpPr>
        <p:spPr>
          <a:xfrm>
            <a:off x="3716450" y="3609375"/>
            <a:ext cx="52227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     </a:t>
            </a:r>
            <a:endParaRPr/>
          </a:p>
          <a:p>
            <a:pPr indent="0" lvl="0" marL="0" rtl="0" algn="l">
              <a:spcBef>
                <a:spcPts val="0"/>
              </a:spcBef>
              <a:spcAft>
                <a:spcPts val="0"/>
              </a:spcAft>
              <a:buNone/>
            </a:pPr>
            <a:r>
              <a:rPr lang="en"/>
              <a:t>APPLICATIONS OF DIGITAL TWINS IN THE MEDICAL FIELD</a:t>
            </a:r>
            <a:endParaRPr/>
          </a:p>
          <a:p>
            <a:pPr indent="0" lvl="0" marL="457200" rtl="0" algn="l">
              <a:spcBef>
                <a:spcPts val="0"/>
              </a:spcBef>
              <a:spcAft>
                <a:spcPts val="0"/>
              </a:spcAft>
              <a:buNone/>
            </a:pPr>
            <a:r>
              <a:rPr lang="en" sz="1800">
                <a:latin typeface="Josefin Sans"/>
                <a:ea typeface="Josefin Sans"/>
                <a:cs typeface="Josefin Sans"/>
                <a:sym typeface="Josefin Sans"/>
              </a:rPr>
              <a:t>Personalized medicine</a:t>
            </a:r>
            <a:endParaRPr sz="1800">
              <a:latin typeface="Josefin Sans"/>
              <a:ea typeface="Josefin Sans"/>
              <a:cs typeface="Josefin Sans"/>
              <a:sym typeface="Josefin Sans"/>
            </a:endParaRPr>
          </a:p>
          <a:p>
            <a:pPr indent="0" lvl="0" marL="457200" rtl="0" algn="l">
              <a:spcBef>
                <a:spcPts val="0"/>
              </a:spcBef>
              <a:spcAft>
                <a:spcPts val="0"/>
              </a:spcAft>
              <a:buNone/>
            </a:pPr>
            <a:r>
              <a:rPr lang="en" sz="1800">
                <a:latin typeface="Josefin Sans"/>
                <a:ea typeface="Josefin Sans"/>
                <a:cs typeface="Josefin Sans"/>
                <a:sym typeface="Josefin Sans"/>
              </a:rPr>
              <a:t>Improving healthcare organizations</a:t>
            </a:r>
            <a:endParaRPr sz="1800">
              <a:latin typeface="Josefin Sans"/>
              <a:ea typeface="Josefin Sans"/>
              <a:cs typeface="Josefin Sans"/>
              <a:sym typeface="Josefin Sans"/>
            </a:endParaRPr>
          </a:p>
          <a:p>
            <a:pPr indent="0" lvl="0" marL="457200" rtl="0" algn="l">
              <a:spcBef>
                <a:spcPts val="0"/>
              </a:spcBef>
              <a:spcAft>
                <a:spcPts val="0"/>
              </a:spcAft>
              <a:buNone/>
            </a:pPr>
            <a:r>
              <a:rPr lang="en" sz="1800">
                <a:latin typeface="Josefin Sans"/>
                <a:ea typeface="Josefin Sans"/>
                <a:cs typeface="Josefin Sans"/>
                <a:sym typeface="Josefin Sans"/>
              </a:rPr>
              <a:t>Drug and medical developmen</a:t>
            </a:r>
            <a:r>
              <a:rPr lang="en" sz="1800">
                <a:latin typeface="Anaheim"/>
                <a:ea typeface="Anaheim"/>
                <a:cs typeface="Anaheim"/>
                <a:sym typeface="Anaheim"/>
              </a:rPr>
              <a:t>t</a:t>
            </a:r>
            <a:endParaRPr sz="1800">
              <a:latin typeface="Anaheim"/>
              <a:ea typeface="Anaheim"/>
              <a:cs typeface="Anaheim"/>
              <a:sym typeface="Anaheim"/>
            </a:endParaRPr>
          </a:p>
        </p:txBody>
      </p:sp>
      <p:sp>
        <p:nvSpPr>
          <p:cNvPr id="163" name="Google Shape;163;p23"/>
          <p:cNvSpPr txBox="1"/>
          <p:nvPr>
            <p:ph idx="3" type="ctrTitle"/>
          </p:nvPr>
        </p:nvSpPr>
        <p:spPr>
          <a:xfrm>
            <a:off x="3845750" y="4551450"/>
            <a:ext cx="2154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br>
              <a:rPr lang="en"/>
            </a:br>
            <a:r>
              <a:rPr lang="en"/>
              <a:t>ETHICAL ASPECTS</a:t>
            </a:r>
            <a:endParaRPr/>
          </a:p>
        </p:txBody>
      </p:sp>
      <p:grpSp>
        <p:nvGrpSpPr>
          <p:cNvPr id="164" name="Google Shape;164;p23"/>
          <p:cNvGrpSpPr/>
          <p:nvPr/>
        </p:nvGrpSpPr>
        <p:grpSpPr>
          <a:xfrm>
            <a:off x="420569" y="1197838"/>
            <a:ext cx="2647693" cy="2963894"/>
            <a:chOff x="1575694" y="930575"/>
            <a:chExt cx="1989550" cy="713693"/>
          </a:xfrm>
        </p:grpSpPr>
        <p:sp>
          <p:nvSpPr>
            <p:cNvPr id="165" name="Google Shape;165;p23"/>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600">
                  <a:solidFill>
                    <a:srgbClr val="434343"/>
                  </a:solidFill>
                  <a:latin typeface="Staatliches"/>
                  <a:ea typeface="Staatliches"/>
                  <a:cs typeface="Staatliches"/>
                  <a:sym typeface="Staatliches"/>
                </a:rPr>
                <a:t>INDEX</a:t>
              </a:r>
              <a:r>
                <a:rPr lang="en"/>
                <a:t>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1"/>
          <p:cNvSpPr txBox="1"/>
          <p:nvPr>
            <p:ph type="ctrTitle"/>
          </p:nvPr>
        </p:nvSpPr>
        <p:spPr>
          <a:xfrm>
            <a:off x="3740025" y="450950"/>
            <a:ext cx="53076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rgbClr val="212121"/>
                </a:solidFill>
                <a:latin typeface="Josefin Sans"/>
                <a:ea typeface="Josefin Sans"/>
                <a:cs typeface="Josefin Sans"/>
                <a:sym typeface="Josefin Sans"/>
              </a:rPr>
              <a:t>MEDICAL DEVICES DESIGN AND OPTIMIZATION</a:t>
            </a:r>
            <a:endParaRPr b="1" sz="1600">
              <a:solidFill>
                <a:srgbClr val="212121"/>
              </a:solidFill>
              <a:latin typeface="Josefin Sans"/>
              <a:ea typeface="Josefin Sans"/>
              <a:cs typeface="Josefin Sans"/>
              <a:sym typeface="Josefin Sans"/>
            </a:endParaRPr>
          </a:p>
        </p:txBody>
      </p:sp>
      <p:pic>
        <p:nvPicPr>
          <p:cNvPr id="532" name="Google Shape;532;p41"/>
          <p:cNvPicPr preferRelativeResize="0"/>
          <p:nvPr/>
        </p:nvPicPr>
        <p:blipFill>
          <a:blip r:embed="rId3">
            <a:alphaModFix/>
          </a:blip>
          <a:stretch>
            <a:fillRect/>
          </a:stretch>
        </p:blipFill>
        <p:spPr>
          <a:xfrm>
            <a:off x="326523" y="956437"/>
            <a:ext cx="967852" cy="1617350"/>
          </a:xfrm>
          <a:prstGeom prst="rect">
            <a:avLst/>
          </a:prstGeom>
          <a:noFill/>
          <a:ln>
            <a:noFill/>
          </a:ln>
        </p:spPr>
      </p:pic>
      <p:pic>
        <p:nvPicPr>
          <p:cNvPr id="533" name="Google Shape;533;p41"/>
          <p:cNvPicPr preferRelativeResize="0"/>
          <p:nvPr/>
        </p:nvPicPr>
        <p:blipFill>
          <a:blip r:embed="rId4">
            <a:alphaModFix/>
          </a:blip>
          <a:stretch>
            <a:fillRect/>
          </a:stretch>
        </p:blipFill>
        <p:spPr>
          <a:xfrm>
            <a:off x="2808225" y="855950"/>
            <a:ext cx="1026483" cy="1699021"/>
          </a:xfrm>
          <a:prstGeom prst="rect">
            <a:avLst/>
          </a:prstGeom>
          <a:noFill/>
          <a:ln>
            <a:noFill/>
          </a:ln>
        </p:spPr>
      </p:pic>
      <p:sp>
        <p:nvSpPr>
          <p:cNvPr id="534" name="Google Shape;534;p41"/>
          <p:cNvSpPr txBox="1"/>
          <p:nvPr/>
        </p:nvSpPr>
        <p:spPr>
          <a:xfrm>
            <a:off x="1186152" y="1690562"/>
            <a:ext cx="1603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Josefin Sans"/>
                <a:ea typeface="Josefin Sans"/>
                <a:cs typeface="Josefin Sans"/>
                <a:sym typeface="Josefin Sans"/>
              </a:rPr>
              <a:t>Genetic data</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Laboratory studies</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Imaging studies</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Biomedical data</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Social determinants</a:t>
            </a:r>
            <a:endParaRPr sz="900">
              <a:latin typeface="Josefin Sans"/>
              <a:ea typeface="Josefin Sans"/>
              <a:cs typeface="Josefin Sans"/>
              <a:sym typeface="Josefin Sans"/>
            </a:endParaRPr>
          </a:p>
        </p:txBody>
      </p:sp>
      <p:cxnSp>
        <p:nvCxnSpPr>
          <p:cNvPr id="535" name="Google Shape;535;p41"/>
          <p:cNvCxnSpPr/>
          <p:nvPr/>
        </p:nvCxnSpPr>
        <p:spPr>
          <a:xfrm>
            <a:off x="1468241" y="1664700"/>
            <a:ext cx="1166100" cy="0"/>
          </a:xfrm>
          <a:prstGeom prst="straightConnector1">
            <a:avLst/>
          </a:prstGeom>
          <a:noFill/>
          <a:ln cap="flat" cmpd="sng" w="19050">
            <a:solidFill>
              <a:srgbClr val="212121"/>
            </a:solidFill>
            <a:prstDash val="solid"/>
            <a:round/>
            <a:headEnd len="med" w="med" type="none"/>
            <a:tailEnd len="med" w="med" type="triangle"/>
          </a:ln>
        </p:spPr>
      </p:cxnSp>
      <p:sp>
        <p:nvSpPr>
          <p:cNvPr id="536" name="Google Shape;536;p41"/>
          <p:cNvSpPr txBox="1"/>
          <p:nvPr/>
        </p:nvSpPr>
        <p:spPr>
          <a:xfrm>
            <a:off x="45475" y="2554966"/>
            <a:ext cx="14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Human</a:t>
            </a:r>
            <a:endParaRPr b="1">
              <a:latin typeface="Josefin Sans"/>
              <a:ea typeface="Josefin Sans"/>
              <a:cs typeface="Josefin Sans"/>
              <a:sym typeface="Josefin Sans"/>
            </a:endParaRPr>
          </a:p>
        </p:txBody>
      </p:sp>
      <p:sp>
        <p:nvSpPr>
          <p:cNvPr id="537" name="Google Shape;537;p41"/>
          <p:cNvSpPr txBox="1"/>
          <p:nvPr/>
        </p:nvSpPr>
        <p:spPr>
          <a:xfrm>
            <a:off x="2568397" y="2537532"/>
            <a:ext cx="14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Digital twin</a:t>
            </a:r>
            <a:endParaRPr b="1">
              <a:latin typeface="Josefin Sans"/>
              <a:ea typeface="Josefin Sans"/>
              <a:cs typeface="Josefin Sans"/>
              <a:sym typeface="Josefin Sans"/>
            </a:endParaRPr>
          </a:p>
        </p:txBody>
      </p:sp>
      <p:pic>
        <p:nvPicPr>
          <p:cNvPr id="538" name="Google Shape;538;p41"/>
          <p:cNvPicPr preferRelativeResize="0"/>
          <p:nvPr/>
        </p:nvPicPr>
        <p:blipFill>
          <a:blip r:embed="rId5">
            <a:alphaModFix/>
          </a:blip>
          <a:stretch>
            <a:fillRect/>
          </a:stretch>
        </p:blipFill>
        <p:spPr>
          <a:xfrm>
            <a:off x="207496" y="3142125"/>
            <a:ext cx="1079050" cy="1079050"/>
          </a:xfrm>
          <a:prstGeom prst="rect">
            <a:avLst/>
          </a:prstGeom>
          <a:noFill/>
          <a:ln>
            <a:noFill/>
          </a:ln>
        </p:spPr>
      </p:pic>
      <p:sp>
        <p:nvSpPr>
          <p:cNvPr id="539" name="Google Shape;539;p41"/>
          <p:cNvSpPr txBox="1"/>
          <p:nvPr/>
        </p:nvSpPr>
        <p:spPr>
          <a:xfrm>
            <a:off x="45475" y="4221166"/>
            <a:ext cx="140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Medical device</a:t>
            </a:r>
            <a:endParaRPr b="1">
              <a:latin typeface="Josefin Sans"/>
              <a:ea typeface="Josefin Sans"/>
              <a:cs typeface="Josefin Sans"/>
              <a:sym typeface="Josefin Sans"/>
            </a:endParaRPr>
          </a:p>
        </p:txBody>
      </p:sp>
      <p:pic>
        <p:nvPicPr>
          <p:cNvPr id="540" name="Google Shape;540;p41"/>
          <p:cNvPicPr preferRelativeResize="0"/>
          <p:nvPr/>
        </p:nvPicPr>
        <p:blipFill>
          <a:blip r:embed="rId6">
            <a:alphaModFix/>
          </a:blip>
          <a:stretch>
            <a:fillRect/>
          </a:stretch>
        </p:blipFill>
        <p:spPr>
          <a:xfrm>
            <a:off x="2781948" y="3108986"/>
            <a:ext cx="1079050" cy="1084089"/>
          </a:xfrm>
          <a:prstGeom prst="rect">
            <a:avLst/>
          </a:prstGeom>
          <a:noFill/>
          <a:ln>
            <a:noFill/>
          </a:ln>
        </p:spPr>
      </p:pic>
      <p:sp>
        <p:nvSpPr>
          <p:cNvPr id="541" name="Google Shape;541;p41"/>
          <p:cNvSpPr txBox="1"/>
          <p:nvPr/>
        </p:nvSpPr>
        <p:spPr>
          <a:xfrm>
            <a:off x="2619922" y="4221895"/>
            <a:ext cx="14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Digital twin</a:t>
            </a:r>
            <a:endParaRPr b="1">
              <a:latin typeface="Josefin Sans"/>
              <a:ea typeface="Josefin Sans"/>
              <a:cs typeface="Josefin Sans"/>
              <a:sym typeface="Josefin Sans"/>
            </a:endParaRPr>
          </a:p>
        </p:txBody>
      </p:sp>
      <p:sp>
        <p:nvSpPr>
          <p:cNvPr id="542" name="Google Shape;542;p41"/>
          <p:cNvSpPr txBox="1"/>
          <p:nvPr/>
        </p:nvSpPr>
        <p:spPr>
          <a:xfrm>
            <a:off x="1186152" y="3711287"/>
            <a:ext cx="1603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Josefin Sans"/>
                <a:ea typeface="Josefin Sans"/>
                <a:cs typeface="Josefin Sans"/>
                <a:sym typeface="Josefin Sans"/>
              </a:rPr>
              <a:t>Physical properties</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Algorithms</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Maintenance history</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Sensor data</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Performance metrics</a:t>
            </a:r>
            <a:endParaRPr sz="900">
              <a:latin typeface="Josefin Sans"/>
              <a:ea typeface="Josefin Sans"/>
              <a:cs typeface="Josefin Sans"/>
              <a:sym typeface="Josefin Sans"/>
            </a:endParaRPr>
          </a:p>
          <a:p>
            <a:pPr indent="0" lvl="0" marL="0" rtl="0" algn="ctr">
              <a:spcBef>
                <a:spcPts val="0"/>
              </a:spcBef>
              <a:spcAft>
                <a:spcPts val="0"/>
              </a:spcAft>
              <a:buNone/>
            </a:pPr>
            <a:r>
              <a:rPr lang="en" sz="900">
                <a:latin typeface="Josefin Sans"/>
                <a:ea typeface="Josefin Sans"/>
                <a:cs typeface="Josefin Sans"/>
                <a:sym typeface="Josefin Sans"/>
              </a:rPr>
              <a:t>Environmental factors</a:t>
            </a:r>
            <a:endParaRPr sz="900">
              <a:latin typeface="Josefin Sans"/>
              <a:ea typeface="Josefin Sans"/>
              <a:cs typeface="Josefin Sans"/>
              <a:sym typeface="Josefin Sans"/>
            </a:endParaRPr>
          </a:p>
        </p:txBody>
      </p:sp>
      <p:cxnSp>
        <p:nvCxnSpPr>
          <p:cNvPr id="543" name="Google Shape;543;p41"/>
          <p:cNvCxnSpPr/>
          <p:nvPr/>
        </p:nvCxnSpPr>
        <p:spPr>
          <a:xfrm>
            <a:off x="1404854" y="3716400"/>
            <a:ext cx="1166100" cy="0"/>
          </a:xfrm>
          <a:prstGeom prst="straightConnector1">
            <a:avLst/>
          </a:prstGeom>
          <a:noFill/>
          <a:ln cap="flat" cmpd="sng" w="19050">
            <a:solidFill>
              <a:srgbClr val="212121"/>
            </a:solidFill>
            <a:prstDash val="solid"/>
            <a:round/>
            <a:headEnd len="med" w="med" type="none"/>
            <a:tailEnd len="med" w="med" type="triangle"/>
          </a:ln>
        </p:spPr>
      </p:cxnSp>
      <p:cxnSp>
        <p:nvCxnSpPr>
          <p:cNvPr id="544" name="Google Shape;544;p41"/>
          <p:cNvCxnSpPr/>
          <p:nvPr/>
        </p:nvCxnSpPr>
        <p:spPr>
          <a:xfrm>
            <a:off x="4074440" y="1842950"/>
            <a:ext cx="60900" cy="1945500"/>
          </a:xfrm>
          <a:prstGeom prst="bentConnector3">
            <a:avLst>
              <a:gd fmla="val 1001574" name="adj1"/>
            </a:avLst>
          </a:prstGeom>
          <a:noFill/>
          <a:ln cap="flat" cmpd="sng" w="19050">
            <a:solidFill>
              <a:srgbClr val="212121"/>
            </a:solidFill>
            <a:prstDash val="solid"/>
            <a:round/>
            <a:headEnd len="med" w="med" type="none"/>
            <a:tailEnd len="med" w="med" type="none"/>
          </a:ln>
        </p:spPr>
      </p:cxnSp>
      <p:cxnSp>
        <p:nvCxnSpPr>
          <p:cNvPr id="545" name="Google Shape;545;p41"/>
          <p:cNvCxnSpPr/>
          <p:nvPr/>
        </p:nvCxnSpPr>
        <p:spPr>
          <a:xfrm>
            <a:off x="4676898" y="2817090"/>
            <a:ext cx="476700" cy="0"/>
          </a:xfrm>
          <a:prstGeom prst="straightConnector1">
            <a:avLst/>
          </a:prstGeom>
          <a:noFill/>
          <a:ln cap="flat" cmpd="sng" w="19050">
            <a:solidFill>
              <a:srgbClr val="212121"/>
            </a:solidFill>
            <a:prstDash val="solid"/>
            <a:round/>
            <a:headEnd len="med" w="med" type="none"/>
            <a:tailEnd len="med" w="med" type="none"/>
          </a:ln>
        </p:spPr>
      </p:cxnSp>
      <p:sp>
        <p:nvSpPr>
          <p:cNvPr id="546" name="Google Shape;546;p41"/>
          <p:cNvSpPr txBox="1"/>
          <p:nvPr/>
        </p:nvSpPr>
        <p:spPr>
          <a:xfrm>
            <a:off x="5449100" y="1189175"/>
            <a:ext cx="3530700" cy="340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Security and safety</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Effectiveness</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Optimization</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 Cost and time</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Monitor maintenance</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Meet legal requirements  </a:t>
            </a:r>
            <a:endParaRPr>
              <a:latin typeface="Josefin Sans"/>
              <a:ea typeface="Josefin Sans"/>
              <a:cs typeface="Josefin Sans"/>
              <a:sym typeface="Josefin Sans"/>
            </a:endParaRPr>
          </a:p>
        </p:txBody>
      </p:sp>
      <p:sp>
        <p:nvSpPr>
          <p:cNvPr id="547" name="Google Shape;547;p41"/>
          <p:cNvSpPr txBox="1"/>
          <p:nvPr/>
        </p:nvSpPr>
        <p:spPr>
          <a:xfrm>
            <a:off x="45475" y="4789525"/>
            <a:ext cx="47931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latin typeface="Josefin Sans"/>
                <a:ea typeface="Josefin Sans"/>
                <a:cs typeface="Josefin Sans"/>
                <a:sym typeface="Josefin Sans"/>
              </a:rPr>
              <a:t>Figure 7. </a:t>
            </a:r>
            <a:r>
              <a:rPr lang="en" sz="800">
                <a:highlight>
                  <a:srgbClr val="FFFFFF"/>
                </a:highlight>
                <a:latin typeface="Josefin Sans"/>
                <a:ea typeface="Josefin Sans"/>
                <a:cs typeface="Josefin Sans"/>
                <a:sym typeface="Josefin Sans"/>
              </a:rPr>
              <a:t>Digital twins in medical devices design and optimization.</a:t>
            </a:r>
            <a:r>
              <a:rPr lang="en" sz="800">
                <a:highlight>
                  <a:srgbClr val="FFFFFF"/>
                </a:highlight>
              </a:rPr>
              <a:t> </a:t>
            </a:r>
            <a:r>
              <a:rPr b="1" lang="en" sz="800">
                <a:highlight>
                  <a:srgbClr val="FFFFFF"/>
                </a:highlight>
                <a:latin typeface="Josefin Sans"/>
                <a:ea typeface="Josefin Sans"/>
                <a:cs typeface="Josefin Sans"/>
                <a:sym typeface="Josefin Sans"/>
              </a:rPr>
              <a:t>Ref: </a:t>
            </a:r>
            <a:r>
              <a:rPr lang="en" sz="800">
                <a:highlight>
                  <a:srgbClr val="FFFFFF"/>
                </a:highlight>
                <a:latin typeface="Josefin Sans"/>
                <a:ea typeface="Josefin Sans"/>
                <a:cs typeface="Josefin Sans"/>
                <a:sym typeface="Josefin Sans"/>
              </a:rPr>
              <a:t>Adapted from (Kesari 2021)</a:t>
            </a:r>
            <a:endParaRPr sz="800">
              <a:highlight>
                <a:srgbClr val="FFFFFF"/>
              </a:highlight>
              <a:latin typeface="Josefin Sans"/>
              <a:ea typeface="Josefin Sans"/>
              <a:cs typeface="Josefin Sans"/>
              <a:sym typeface="Josefin Sans"/>
            </a:endParaRPr>
          </a:p>
          <a:p>
            <a:pPr indent="0" lvl="0" marL="0" rtl="0" algn="just">
              <a:spcBef>
                <a:spcPts val="0"/>
              </a:spcBef>
              <a:spcAft>
                <a:spcPts val="0"/>
              </a:spcAft>
              <a:buNone/>
            </a:pPr>
            <a:r>
              <a:t/>
            </a:r>
            <a:endParaRPr sz="800">
              <a:highlight>
                <a:srgbClr val="FFFFFF"/>
              </a:highlight>
              <a:latin typeface="Josefin Sans"/>
              <a:ea typeface="Josefin Sans"/>
              <a:cs typeface="Josefin Sans"/>
              <a:sym typeface="Josefi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2"/>
          <p:cNvSpPr/>
          <p:nvPr/>
        </p:nvSpPr>
        <p:spPr>
          <a:xfrm>
            <a:off x="446525" y="1330650"/>
            <a:ext cx="2979300" cy="29793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txBox="1"/>
          <p:nvPr>
            <p:ph type="ctrTitle"/>
          </p:nvPr>
        </p:nvSpPr>
        <p:spPr>
          <a:xfrm>
            <a:off x="3149250" y="457300"/>
            <a:ext cx="5912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rgbClr val="212121"/>
                </a:solidFill>
                <a:latin typeface="Josefin Sans"/>
                <a:ea typeface="Josefin Sans"/>
                <a:cs typeface="Josefin Sans"/>
                <a:sym typeface="Josefin Sans"/>
              </a:rPr>
              <a:t>DRUG</a:t>
            </a:r>
            <a:r>
              <a:rPr b="1" lang="en" sz="1600">
                <a:solidFill>
                  <a:srgbClr val="212121"/>
                </a:solidFill>
                <a:latin typeface="Josefin Sans"/>
                <a:ea typeface="Josefin Sans"/>
                <a:cs typeface="Josefin Sans"/>
                <a:sym typeface="Josefin Sans"/>
              </a:rPr>
              <a:t> DESIGN AND OPTIMIZATION</a:t>
            </a:r>
            <a:endParaRPr/>
          </a:p>
        </p:txBody>
      </p:sp>
      <p:sp>
        <p:nvSpPr>
          <p:cNvPr id="554" name="Google Shape;554;p42"/>
          <p:cNvSpPr txBox="1"/>
          <p:nvPr/>
        </p:nvSpPr>
        <p:spPr>
          <a:xfrm>
            <a:off x="414725" y="2312400"/>
            <a:ext cx="3042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Josefin Sans"/>
                <a:ea typeface="Josefin Sans"/>
                <a:cs typeface="Josefin Sans"/>
                <a:sym typeface="Josefin Sans"/>
              </a:rPr>
              <a:t>Drug design is </a:t>
            </a:r>
            <a:r>
              <a:rPr lang="en" sz="1800">
                <a:latin typeface="Josefin Sans"/>
                <a:ea typeface="Josefin Sans"/>
                <a:cs typeface="Josefin Sans"/>
                <a:sym typeface="Josefin Sans"/>
              </a:rPr>
              <a:t>extremely </a:t>
            </a:r>
            <a:r>
              <a:rPr b="1" lang="en" sz="1800">
                <a:latin typeface="Josefin Sans"/>
                <a:ea typeface="Josefin Sans"/>
                <a:cs typeface="Josefin Sans"/>
                <a:sym typeface="Josefin Sans"/>
              </a:rPr>
              <a:t>research-intensive</a:t>
            </a:r>
            <a:r>
              <a:rPr lang="en" sz="1800">
                <a:latin typeface="Josefin Sans"/>
                <a:ea typeface="Josefin Sans"/>
                <a:cs typeface="Josefin Sans"/>
                <a:sym typeface="Josefin Sans"/>
              </a:rPr>
              <a:t>, </a:t>
            </a:r>
            <a:r>
              <a:rPr b="1" lang="en" sz="1800">
                <a:latin typeface="Josefin Sans"/>
                <a:ea typeface="Josefin Sans"/>
                <a:cs typeface="Josefin Sans"/>
                <a:sym typeface="Josefin Sans"/>
              </a:rPr>
              <a:t>long </a:t>
            </a:r>
            <a:r>
              <a:rPr lang="en" sz="1800">
                <a:latin typeface="Josefin Sans"/>
                <a:ea typeface="Josefin Sans"/>
                <a:cs typeface="Josefin Sans"/>
                <a:sym typeface="Josefin Sans"/>
              </a:rPr>
              <a:t>and </a:t>
            </a:r>
            <a:r>
              <a:rPr b="1" lang="en" sz="1800">
                <a:latin typeface="Josefin Sans"/>
                <a:ea typeface="Josefin Sans"/>
                <a:cs typeface="Josefin Sans"/>
                <a:sym typeface="Josefin Sans"/>
              </a:rPr>
              <a:t>expensive. </a:t>
            </a:r>
            <a:r>
              <a:rPr b="1" lang="en" sz="1800">
                <a:latin typeface="Josefin Sans"/>
                <a:ea typeface="Josefin Sans"/>
                <a:cs typeface="Josefin Sans"/>
                <a:sym typeface="Josefin Sans"/>
              </a:rPr>
              <a:t> </a:t>
            </a:r>
            <a:endParaRPr b="1" sz="1800">
              <a:latin typeface="Josefin Sans"/>
              <a:ea typeface="Josefin Sans"/>
              <a:cs typeface="Josefin Sans"/>
              <a:sym typeface="Josefin Sans"/>
            </a:endParaRPr>
          </a:p>
        </p:txBody>
      </p:sp>
      <p:grpSp>
        <p:nvGrpSpPr>
          <p:cNvPr id="555" name="Google Shape;555;p42"/>
          <p:cNvGrpSpPr/>
          <p:nvPr/>
        </p:nvGrpSpPr>
        <p:grpSpPr>
          <a:xfrm>
            <a:off x="751597" y="3425658"/>
            <a:ext cx="790424" cy="942138"/>
            <a:chOff x="5864861" y="2772517"/>
            <a:chExt cx="284366" cy="344097"/>
          </a:xfrm>
        </p:grpSpPr>
        <p:sp>
          <p:nvSpPr>
            <p:cNvPr id="556" name="Google Shape;556;p42"/>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42"/>
          <p:cNvGrpSpPr/>
          <p:nvPr/>
        </p:nvGrpSpPr>
        <p:grpSpPr>
          <a:xfrm>
            <a:off x="2291416" y="3620640"/>
            <a:ext cx="790418" cy="552158"/>
            <a:chOff x="6849393" y="3733994"/>
            <a:chExt cx="355053" cy="248038"/>
          </a:xfrm>
        </p:grpSpPr>
        <p:sp>
          <p:nvSpPr>
            <p:cNvPr id="563" name="Google Shape;563;p42"/>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2"/>
          <p:cNvGrpSpPr/>
          <p:nvPr/>
        </p:nvGrpSpPr>
        <p:grpSpPr>
          <a:xfrm>
            <a:off x="1626949" y="3425641"/>
            <a:ext cx="536673" cy="942153"/>
            <a:chOff x="2487439" y="4280740"/>
            <a:chExt cx="198775" cy="348972"/>
          </a:xfrm>
        </p:grpSpPr>
        <p:sp>
          <p:nvSpPr>
            <p:cNvPr id="569" name="Google Shape;569;p42"/>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FF7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2"/>
          <p:cNvSpPr txBox="1"/>
          <p:nvPr/>
        </p:nvSpPr>
        <p:spPr>
          <a:xfrm>
            <a:off x="3748950" y="2112300"/>
            <a:ext cx="5017800" cy="1416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50,000 chemical compounds are tested</a:t>
            </a:r>
            <a:endParaRPr sz="1500">
              <a:latin typeface="Josefin Sans"/>
              <a:ea typeface="Josefin Sans"/>
              <a:cs typeface="Josefin Sans"/>
              <a:sym typeface="Josefin Sans"/>
            </a:endParaRPr>
          </a:p>
          <a:p>
            <a:pPr indent="0" lvl="0" marL="0" rtl="0" algn="l">
              <a:lnSpc>
                <a:spcPct val="200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Only 1 in 12 drugs arrive successfully to the market</a:t>
            </a:r>
            <a:endParaRPr sz="1500">
              <a:latin typeface="Josefin Sans"/>
              <a:ea typeface="Josefin Sans"/>
              <a:cs typeface="Josefin Sans"/>
              <a:sym typeface="Josefin Sans"/>
            </a:endParaRPr>
          </a:p>
          <a:p>
            <a:pPr indent="0" lvl="0" marL="0" rtl="0" algn="l">
              <a:lnSpc>
                <a:spcPct val="200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Drug failures due to toxicity and efficiency</a:t>
            </a:r>
            <a:endParaRPr sz="1500">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3"/>
          <p:cNvSpPr txBox="1"/>
          <p:nvPr>
            <p:ph type="ctrTitle"/>
          </p:nvPr>
        </p:nvSpPr>
        <p:spPr>
          <a:xfrm>
            <a:off x="2996850" y="457300"/>
            <a:ext cx="5912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rgbClr val="212121"/>
                </a:solidFill>
                <a:latin typeface="Josefin Sans"/>
                <a:ea typeface="Josefin Sans"/>
                <a:cs typeface="Josefin Sans"/>
                <a:sym typeface="Josefin Sans"/>
              </a:rPr>
              <a:t>DRUG DESIGN AND OPTIMIZATION</a:t>
            </a:r>
            <a:endParaRPr/>
          </a:p>
        </p:txBody>
      </p:sp>
      <p:pic>
        <p:nvPicPr>
          <p:cNvPr id="579" name="Google Shape;579;p43"/>
          <p:cNvPicPr preferRelativeResize="0"/>
          <p:nvPr/>
        </p:nvPicPr>
        <p:blipFill>
          <a:blip r:embed="rId3">
            <a:alphaModFix/>
          </a:blip>
          <a:stretch>
            <a:fillRect/>
          </a:stretch>
        </p:blipFill>
        <p:spPr>
          <a:xfrm>
            <a:off x="299650" y="1443239"/>
            <a:ext cx="1599450" cy="1056659"/>
          </a:xfrm>
          <a:prstGeom prst="rect">
            <a:avLst/>
          </a:prstGeom>
          <a:noFill/>
          <a:ln>
            <a:noFill/>
          </a:ln>
        </p:spPr>
      </p:pic>
      <p:pic>
        <p:nvPicPr>
          <p:cNvPr id="580" name="Google Shape;580;p43"/>
          <p:cNvPicPr preferRelativeResize="0"/>
          <p:nvPr/>
        </p:nvPicPr>
        <p:blipFill>
          <a:blip r:embed="rId4">
            <a:alphaModFix/>
          </a:blip>
          <a:stretch>
            <a:fillRect/>
          </a:stretch>
        </p:blipFill>
        <p:spPr>
          <a:xfrm>
            <a:off x="3538100" y="1440552"/>
            <a:ext cx="1882799" cy="1211798"/>
          </a:xfrm>
          <a:prstGeom prst="rect">
            <a:avLst/>
          </a:prstGeom>
          <a:noFill/>
          <a:ln>
            <a:noFill/>
          </a:ln>
        </p:spPr>
      </p:pic>
      <p:pic>
        <p:nvPicPr>
          <p:cNvPr id="581" name="Google Shape;581;p43"/>
          <p:cNvPicPr preferRelativeResize="0"/>
          <p:nvPr/>
        </p:nvPicPr>
        <p:blipFill>
          <a:blip r:embed="rId5">
            <a:alphaModFix/>
          </a:blip>
          <a:stretch>
            <a:fillRect/>
          </a:stretch>
        </p:blipFill>
        <p:spPr>
          <a:xfrm>
            <a:off x="595275" y="3352050"/>
            <a:ext cx="1166100" cy="1166100"/>
          </a:xfrm>
          <a:prstGeom prst="rect">
            <a:avLst/>
          </a:prstGeom>
          <a:noFill/>
          <a:ln>
            <a:noFill/>
          </a:ln>
        </p:spPr>
      </p:pic>
      <p:pic>
        <p:nvPicPr>
          <p:cNvPr id="582" name="Google Shape;582;p43"/>
          <p:cNvPicPr preferRelativeResize="0"/>
          <p:nvPr/>
        </p:nvPicPr>
        <p:blipFill>
          <a:blip r:embed="rId6">
            <a:alphaModFix/>
          </a:blip>
          <a:stretch>
            <a:fillRect/>
          </a:stretch>
        </p:blipFill>
        <p:spPr>
          <a:xfrm>
            <a:off x="3644072" y="3285775"/>
            <a:ext cx="1313425" cy="1313425"/>
          </a:xfrm>
          <a:prstGeom prst="rect">
            <a:avLst/>
          </a:prstGeom>
          <a:noFill/>
          <a:ln>
            <a:noFill/>
          </a:ln>
        </p:spPr>
      </p:pic>
      <p:cxnSp>
        <p:nvCxnSpPr>
          <p:cNvPr id="583" name="Google Shape;583;p43"/>
          <p:cNvCxnSpPr/>
          <p:nvPr/>
        </p:nvCxnSpPr>
        <p:spPr>
          <a:xfrm>
            <a:off x="2135541" y="2153700"/>
            <a:ext cx="1166100" cy="0"/>
          </a:xfrm>
          <a:prstGeom prst="straightConnector1">
            <a:avLst/>
          </a:prstGeom>
          <a:noFill/>
          <a:ln cap="flat" cmpd="sng" w="19050">
            <a:solidFill>
              <a:srgbClr val="212121"/>
            </a:solidFill>
            <a:prstDash val="solid"/>
            <a:round/>
            <a:headEnd len="med" w="med" type="none"/>
            <a:tailEnd len="med" w="med" type="triangle"/>
          </a:ln>
        </p:spPr>
      </p:cxnSp>
      <p:sp>
        <p:nvSpPr>
          <p:cNvPr id="584" name="Google Shape;584;p43"/>
          <p:cNvSpPr txBox="1"/>
          <p:nvPr/>
        </p:nvSpPr>
        <p:spPr>
          <a:xfrm>
            <a:off x="-194159" y="2576100"/>
            <a:ext cx="259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Cohort of humans with shared symptoms</a:t>
            </a:r>
            <a:endParaRPr b="1">
              <a:latin typeface="Josefin Sans"/>
              <a:ea typeface="Josefin Sans"/>
              <a:cs typeface="Josefin Sans"/>
              <a:sym typeface="Josefin Sans"/>
            </a:endParaRPr>
          </a:p>
        </p:txBody>
      </p:sp>
      <p:sp>
        <p:nvSpPr>
          <p:cNvPr id="585" name="Google Shape;585;p43"/>
          <p:cNvSpPr txBox="1"/>
          <p:nvPr/>
        </p:nvSpPr>
        <p:spPr>
          <a:xfrm>
            <a:off x="3599222" y="2767032"/>
            <a:ext cx="14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Digital twin</a:t>
            </a:r>
            <a:endParaRPr b="1">
              <a:latin typeface="Josefin Sans"/>
              <a:ea typeface="Josefin Sans"/>
              <a:cs typeface="Josefin Sans"/>
              <a:sym typeface="Josefin Sans"/>
            </a:endParaRPr>
          </a:p>
        </p:txBody>
      </p:sp>
      <p:sp>
        <p:nvSpPr>
          <p:cNvPr id="586" name="Google Shape;586;p43"/>
          <p:cNvSpPr txBox="1"/>
          <p:nvPr/>
        </p:nvSpPr>
        <p:spPr>
          <a:xfrm>
            <a:off x="-194184" y="4515825"/>
            <a:ext cx="259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Novel drug</a:t>
            </a:r>
            <a:endParaRPr b="1">
              <a:latin typeface="Josefin Sans"/>
              <a:ea typeface="Josefin Sans"/>
              <a:cs typeface="Josefin Sans"/>
              <a:sym typeface="Josefin Sans"/>
            </a:endParaRPr>
          </a:p>
        </p:txBody>
      </p:sp>
      <p:sp>
        <p:nvSpPr>
          <p:cNvPr id="587" name="Google Shape;587;p43"/>
          <p:cNvSpPr txBox="1"/>
          <p:nvPr/>
        </p:nvSpPr>
        <p:spPr>
          <a:xfrm>
            <a:off x="3055466" y="4525850"/>
            <a:ext cx="259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Josefin Sans"/>
                <a:ea typeface="Josefin Sans"/>
                <a:cs typeface="Josefin Sans"/>
                <a:sym typeface="Josefin Sans"/>
              </a:rPr>
              <a:t>Digital twin</a:t>
            </a:r>
            <a:endParaRPr b="1">
              <a:latin typeface="Josefin Sans"/>
              <a:ea typeface="Josefin Sans"/>
              <a:cs typeface="Josefin Sans"/>
              <a:sym typeface="Josefin Sans"/>
            </a:endParaRPr>
          </a:p>
        </p:txBody>
      </p:sp>
      <p:cxnSp>
        <p:nvCxnSpPr>
          <p:cNvPr id="588" name="Google Shape;588;p43"/>
          <p:cNvCxnSpPr>
            <a:stCxn id="581" idx="3"/>
            <a:endCxn id="582" idx="1"/>
          </p:cNvCxnSpPr>
          <p:nvPr/>
        </p:nvCxnSpPr>
        <p:spPr>
          <a:xfrm>
            <a:off x="1761375" y="3935100"/>
            <a:ext cx="1882800" cy="7500"/>
          </a:xfrm>
          <a:prstGeom prst="straightConnector1">
            <a:avLst/>
          </a:prstGeom>
          <a:noFill/>
          <a:ln cap="flat" cmpd="sng" w="19050">
            <a:solidFill>
              <a:srgbClr val="212121"/>
            </a:solidFill>
            <a:prstDash val="solid"/>
            <a:round/>
            <a:headEnd len="med" w="med" type="none"/>
            <a:tailEnd len="med" w="med" type="triangle"/>
          </a:ln>
        </p:spPr>
      </p:cxnSp>
      <p:cxnSp>
        <p:nvCxnSpPr>
          <p:cNvPr id="589" name="Google Shape;589;p43"/>
          <p:cNvCxnSpPr/>
          <p:nvPr/>
        </p:nvCxnSpPr>
        <p:spPr>
          <a:xfrm>
            <a:off x="5568082" y="1972860"/>
            <a:ext cx="26400" cy="1945500"/>
          </a:xfrm>
          <a:prstGeom prst="bentConnector3">
            <a:avLst>
              <a:gd fmla="val 1001574" name="adj1"/>
            </a:avLst>
          </a:prstGeom>
          <a:noFill/>
          <a:ln cap="flat" cmpd="sng" w="19050">
            <a:solidFill>
              <a:srgbClr val="212121"/>
            </a:solidFill>
            <a:prstDash val="solid"/>
            <a:round/>
            <a:headEnd len="med" w="med" type="none"/>
            <a:tailEnd len="med" w="med" type="none"/>
          </a:ln>
        </p:spPr>
      </p:cxnSp>
      <p:cxnSp>
        <p:nvCxnSpPr>
          <p:cNvPr id="590" name="Google Shape;590;p43"/>
          <p:cNvCxnSpPr/>
          <p:nvPr/>
        </p:nvCxnSpPr>
        <p:spPr>
          <a:xfrm>
            <a:off x="5829750" y="2947000"/>
            <a:ext cx="207000" cy="0"/>
          </a:xfrm>
          <a:prstGeom prst="straightConnector1">
            <a:avLst/>
          </a:prstGeom>
          <a:noFill/>
          <a:ln cap="flat" cmpd="sng" w="19050">
            <a:solidFill>
              <a:srgbClr val="212121"/>
            </a:solidFill>
            <a:prstDash val="solid"/>
            <a:round/>
            <a:headEnd len="med" w="med" type="none"/>
            <a:tailEnd len="med" w="med" type="none"/>
          </a:ln>
        </p:spPr>
      </p:cxnSp>
      <p:sp>
        <p:nvSpPr>
          <p:cNvPr id="591" name="Google Shape;591;p43"/>
          <p:cNvSpPr txBox="1"/>
          <p:nvPr/>
        </p:nvSpPr>
        <p:spPr>
          <a:xfrm>
            <a:off x="6029675" y="1156800"/>
            <a:ext cx="3150300" cy="3986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Predict the best novel candidate</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Effectiveness</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Optimization</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 Cost and time</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Optimal dosage</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Indication</a:t>
            </a:r>
            <a:r>
              <a:rPr lang="en">
                <a:latin typeface="Josefin Sans"/>
                <a:ea typeface="Josefin Sans"/>
                <a:cs typeface="Josefin Sans"/>
                <a:sym typeface="Josefin Sans"/>
              </a:rPr>
              <a:t>s  </a:t>
            </a:r>
            <a:endParaRPr>
              <a:latin typeface="Josefin Sans"/>
              <a:ea typeface="Josefin Sans"/>
              <a:cs typeface="Josefin Sans"/>
              <a:sym typeface="Josefin Sans"/>
            </a:endParaRPr>
          </a:p>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Conivence</a:t>
            </a:r>
            <a:endParaRPr>
              <a:latin typeface="Josefin Sans"/>
              <a:ea typeface="Josefin Sans"/>
              <a:cs typeface="Josefin Sans"/>
              <a:sym typeface="Josefi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Josefin Sans"/>
                <a:ea typeface="Josefin Sans"/>
                <a:cs typeface="Josefin Sans"/>
                <a:sym typeface="Josefin Sans"/>
              </a:rPr>
              <a:t>CLINICAL TRIALS</a:t>
            </a:r>
            <a:endParaRPr b="1">
              <a:latin typeface="Josefin Sans"/>
              <a:ea typeface="Josefin Sans"/>
              <a:cs typeface="Josefin Sans"/>
              <a:sym typeface="Josefin Sans"/>
            </a:endParaRPr>
          </a:p>
        </p:txBody>
      </p:sp>
      <p:graphicFrame>
        <p:nvGraphicFramePr>
          <p:cNvPr id="597" name="Google Shape;597;p44"/>
          <p:cNvGraphicFramePr/>
          <p:nvPr/>
        </p:nvGraphicFramePr>
        <p:xfrm>
          <a:off x="952500" y="1578800"/>
          <a:ext cx="3000000" cy="3000000"/>
        </p:xfrm>
        <a:graphic>
          <a:graphicData uri="http://schemas.openxmlformats.org/drawingml/2006/table">
            <a:tbl>
              <a:tblPr>
                <a:noFill/>
                <a:tableStyleId>{5EFC4314-F904-4B1F-8763-73F566DCE032}</a:tableStyleId>
              </a:tblPr>
              <a:tblGrid>
                <a:gridCol w="3619500"/>
                <a:gridCol w="3619500"/>
              </a:tblGrid>
              <a:tr h="381000">
                <a:tc>
                  <a:txBody>
                    <a:bodyPr/>
                    <a:lstStyle/>
                    <a:p>
                      <a:pPr indent="0" lvl="0" marL="0" rtl="0" algn="l">
                        <a:lnSpc>
                          <a:spcPct val="115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Not an accurate representation of the real world</a:t>
                      </a:r>
                      <a:endParaRPr/>
                    </a:p>
                  </a:txBody>
                  <a:tcPr marT="91425" marB="91425" marR="91425" marL="91425"/>
                </a:tc>
                <a:tc>
                  <a:txBody>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Coverage</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Problems recruiting the patients on time</a:t>
                      </a:r>
                      <a:endParaRPr/>
                    </a:p>
                  </a:txBody>
                  <a:tcPr marT="91425" marB="91425" marR="91425" marL="91425"/>
                </a:tc>
                <a:tc>
                  <a:txBody>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Speed</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Not every patient is treated by a trial’s new drug (placebo)</a:t>
                      </a:r>
                      <a:endParaRPr/>
                    </a:p>
                  </a:txBody>
                  <a:tcPr marT="91425" marB="91425" marR="91425" marL="91425"/>
                </a:tc>
                <a:tc>
                  <a:txBody>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Predictability</a:t>
                      </a:r>
                      <a:endParaRPr/>
                    </a:p>
                  </a:txBody>
                  <a:tcPr marT="91425" marB="91425" marR="91425" marL="91425"/>
                </a:tc>
              </a:tr>
              <a:tr h="381000">
                <a:tc>
                  <a:txBody>
                    <a:bodyPr/>
                    <a:lstStyle/>
                    <a:p>
                      <a:pPr indent="0" lvl="0" marL="0" rtl="0" algn="l">
                        <a:lnSpc>
                          <a:spcPct val="115000"/>
                        </a:lnSpc>
                        <a:spcBef>
                          <a:spcPts val="0"/>
                        </a:spcBef>
                        <a:spcAft>
                          <a:spcPts val="0"/>
                        </a:spcAft>
                        <a:buNone/>
                      </a:pPr>
                      <a:r>
                        <a:rPr b="1" lang="en" sz="1600">
                          <a:solidFill>
                            <a:srgbClr val="FF0000"/>
                          </a:solidFill>
                          <a:latin typeface="Josefin Sans"/>
                          <a:ea typeface="Josefin Sans"/>
                          <a:cs typeface="Josefin Sans"/>
                          <a:sym typeface="Josefin Sans"/>
                        </a:rPr>
                        <a:t>✖</a:t>
                      </a:r>
                      <a:r>
                        <a:rPr lang="en" sz="1500">
                          <a:latin typeface="Josefin Sans"/>
                          <a:ea typeface="Josefin Sans"/>
                          <a:cs typeface="Josefin Sans"/>
                          <a:sym typeface="Josefin Sans"/>
                        </a:rPr>
                        <a:t> Safety issues</a:t>
                      </a:r>
                      <a:endParaRPr/>
                    </a:p>
                  </a:txBody>
                  <a:tcPr marT="91425" marB="91425" marR="91425" marL="91425"/>
                </a:tc>
                <a:tc>
                  <a:txBody>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a:t>
                      </a:r>
                      <a:r>
                        <a:rPr lang="en">
                          <a:latin typeface="Josefin Sans"/>
                          <a:ea typeface="Josefin Sans"/>
                          <a:cs typeface="Josefin Sans"/>
                          <a:sym typeface="Josefin Sans"/>
                        </a:rPr>
                        <a:t>Safety</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cxnSp>
        <p:nvCxnSpPr>
          <p:cNvPr id="602" name="Google Shape;602;p45"/>
          <p:cNvCxnSpPr>
            <a:stCxn id="603" idx="1"/>
          </p:cNvCxnSpPr>
          <p:nvPr/>
        </p:nvCxnSpPr>
        <p:spPr>
          <a:xfrm rot="5400000">
            <a:off x="2524067" y="-253276"/>
            <a:ext cx="378300" cy="2576100"/>
          </a:xfrm>
          <a:prstGeom prst="bentConnector4">
            <a:avLst>
              <a:gd fmla="val -72539" name="adj1"/>
              <a:gd fmla="val 50704" name="adj2"/>
            </a:avLst>
          </a:prstGeom>
          <a:noFill/>
          <a:ln cap="flat" cmpd="sng" w="9525">
            <a:solidFill>
              <a:srgbClr val="666666"/>
            </a:solidFill>
            <a:prstDash val="solid"/>
            <a:round/>
            <a:headEnd len="med" w="med" type="oval"/>
            <a:tailEnd len="med" w="med" type="none"/>
          </a:ln>
        </p:spPr>
      </p:cxnSp>
      <p:grpSp>
        <p:nvGrpSpPr>
          <p:cNvPr id="604" name="Google Shape;604;p45"/>
          <p:cNvGrpSpPr/>
          <p:nvPr/>
        </p:nvGrpSpPr>
        <p:grpSpPr>
          <a:xfrm>
            <a:off x="2741990" y="712050"/>
            <a:ext cx="3515750" cy="3719409"/>
            <a:chOff x="2788540" y="1012550"/>
            <a:chExt cx="3515750" cy="3719409"/>
          </a:xfrm>
        </p:grpSpPr>
        <p:sp>
          <p:nvSpPr>
            <p:cNvPr id="605" name="Google Shape;605;p45"/>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606" name="Google Shape;606;p45"/>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607" name="Google Shape;607;p45"/>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635" name="Google Shape;635;p45"/>
          <p:cNvGrpSpPr/>
          <p:nvPr/>
        </p:nvGrpSpPr>
        <p:grpSpPr>
          <a:xfrm>
            <a:off x="6853705" y="1000583"/>
            <a:ext cx="1734600" cy="1729392"/>
            <a:chOff x="6949580" y="1001783"/>
            <a:chExt cx="1734600" cy="1729392"/>
          </a:xfrm>
        </p:grpSpPr>
        <p:sp>
          <p:nvSpPr>
            <p:cNvPr id="636" name="Google Shape;636;p45"/>
            <p:cNvSpPr/>
            <p:nvPr/>
          </p:nvSpPr>
          <p:spPr>
            <a:xfrm>
              <a:off x="7514630" y="1001783"/>
              <a:ext cx="604500" cy="6045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b="1" sz="1800">
                <a:solidFill>
                  <a:srgbClr val="FFFFFF"/>
                </a:solidFill>
                <a:latin typeface="Fira Sans Extra Condensed"/>
                <a:ea typeface="Fira Sans Extra Condensed"/>
                <a:cs typeface="Fira Sans Extra Condensed"/>
                <a:sym typeface="Fira Sans Extra Condensed"/>
              </a:endParaRPr>
            </a:p>
          </p:txBody>
        </p:sp>
        <p:sp>
          <p:nvSpPr>
            <p:cNvPr id="637" name="Google Shape;637;p45"/>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Racial and gender bias</a:t>
              </a:r>
              <a:endParaRPr b="1" sz="1800">
                <a:solidFill>
                  <a:srgbClr val="000000"/>
                </a:solidFill>
                <a:latin typeface="Fira Sans Extra Condensed"/>
                <a:ea typeface="Fira Sans Extra Condensed"/>
                <a:cs typeface="Fira Sans Extra Condensed"/>
                <a:sym typeface="Fira Sans Extra Condensed"/>
              </a:endParaRPr>
            </a:p>
          </p:txBody>
        </p:sp>
        <p:sp>
          <p:nvSpPr>
            <p:cNvPr id="638" name="Google Shape;638;p45"/>
            <p:cNvSpPr txBox="1"/>
            <p:nvPr/>
          </p:nvSpPr>
          <p:spPr>
            <a:xfrm>
              <a:off x="7054580"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639" name="Google Shape;639;p45"/>
          <p:cNvGrpSpPr/>
          <p:nvPr/>
        </p:nvGrpSpPr>
        <p:grpSpPr>
          <a:xfrm>
            <a:off x="532953" y="1173033"/>
            <a:ext cx="1734600" cy="1172342"/>
            <a:chOff x="456753" y="944433"/>
            <a:chExt cx="1734600" cy="1172342"/>
          </a:xfrm>
        </p:grpSpPr>
        <p:sp>
          <p:nvSpPr>
            <p:cNvPr id="640" name="Google Shape;640;p45"/>
            <p:cNvSpPr/>
            <p:nvPr/>
          </p:nvSpPr>
          <p:spPr>
            <a:xfrm>
              <a:off x="1021803" y="944433"/>
              <a:ext cx="604500" cy="604500"/>
            </a:xfrm>
            <a:prstGeom prst="ellipse">
              <a:avLst/>
            </a:prstGeom>
            <a:solidFill>
              <a:srgbClr val="FCBF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b="1" sz="1800">
                <a:solidFill>
                  <a:srgbClr val="FFFFFF"/>
                </a:solidFill>
                <a:latin typeface="Fira Sans Extra Condensed"/>
                <a:ea typeface="Fira Sans Extra Condensed"/>
                <a:cs typeface="Fira Sans Extra Condensed"/>
                <a:sym typeface="Fira Sans Extra Condensed"/>
              </a:endParaRPr>
            </a:p>
          </p:txBody>
        </p:sp>
        <p:sp>
          <p:nvSpPr>
            <p:cNvPr id="641" name="Google Shape;641;p45"/>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Misuse of the data</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642" name="Google Shape;642;p45"/>
          <p:cNvGrpSpPr/>
          <p:nvPr/>
        </p:nvGrpSpPr>
        <p:grpSpPr>
          <a:xfrm>
            <a:off x="532953" y="3271275"/>
            <a:ext cx="1734600" cy="1080522"/>
            <a:chOff x="456753" y="3042675"/>
            <a:chExt cx="1734600" cy="1080522"/>
          </a:xfrm>
        </p:grpSpPr>
        <p:sp>
          <p:nvSpPr>
            <p:cNvPr id="643" name="Google Shape;643;p45"/>
            <p:cNvSpPr/>
            <p:nvPr/>
          </p:nvSpPr>
          <p:spPr>
            <a:xfrm>
              <a:off x="1021803" y="3042675"/>
              <a:ext cx="604500" cy="604500"/>
            </a:xfrm>
            <a:prstGeom prst="ellipse">
              <a:avLst/>
            </a:prstGeom>
            <a:solidFill>
              <a:srgbClr val="EA48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b="1" sz="1800">
                <a:solidFill>
                  <a:srgbClr val="FFFFFF"/>
                </a:solidFill>
                <a:latin typeface="Fira Sans Extra Condensed"/>
                <a:ea typeface="Fira Sans Extra Condensed"/>
                <a:cs typeface="Fira Sans Extra Condensed"/>
                <a:sym typeface="Fira Sans Extra Condensed"/>
              </a:endParaRPr>
            </a:p>
          </p:txBody>
        </p:sp>
        <p:sp>
          <p:nvSpPr>
            <p:cNvPr id="644" name="Google Shape;644;p45"/>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700">
                  <a:latin typeface="Fira Sans Extra Condensed"/>
                  <a:ea typeface="Fira Sans Extra Condensed"/>
                  <a:cs typeface="Fira Sans Extra Condensed"/>
                  <a:sym typeface="Fira Sans Extra Condensed"/>
                </a:rPr>
                <a:t>Better  public knowledge</a:t>
              </a:r>
              <a:endParaRPr b="1" sz="1700">
                <a:solidFill>
                  <a:srgbClr val="000000"/>
                </a:solidFill>
                <a:latin typeface="Fira Sans Extra Condensed"/>
                <a:ea typeface="Fira Sans Extra Condensed"/>
                <a:cs typeface="Fira Sans Extra Condensed"/>
                <a:sym typeface="Fira Sans Extra Condensed"/>
              </a:endParaRPr>
            </a:p>
          </p:txBody>
        </p:sp>
      </p:grpSp>
      <p:cxnSp>
        <p:nvCxnSpPr>
          <p:cNvPr id="645" name="Google Shape;645;p45"/>
          <p:cNvCxnSpPr>
            <a:stCxn id="643" idx="6"/>
            <a:endCxn id="605" idx="2"/>
          </p:cNvCxnSpPr>
          <p:nvPr/>
        </p:nvCxnSpPr>
        <p:spPr>
          <a:xfrm flipH="1" rot="10800000">
            <a:off x="1702503" y="2858325"/>
            <a:ext cx="1039500" cy="715200"/>
          </a:xfrm>
          <a:prstGeom prst="bentConnector3">
            <a:avLst>
              <a:gd fmla="val 49999" name="adj1"/>
            </a:avLst>
          </a:prstGeom>
          <a:noFill/>
          <a:ln cap="flat" cmpd="sng" w="9525">
            <a:solidFill>
              <a:srgbClr val="666666"/>
            </a:solidFill>
            <a:prstDash val="solid"/>
            <a:round/>
            <a:headEnd len="med" w="med" type="none"/>
            <a:tailEnd len="med" w="med" type="oval"/>
          </a:ln>
        </p:spPr>
      </p:cxnSp>
      <p:cxnSp>
        <p:nvCxnSpPr>
          <p:cNvPr id="646" name="Google Shape;646;p45"/>
          <p:cNvCxnSpPr>
            <a:stCxn id="636" idx="2"/>
            <a:endCxn id="606" idx="6"/>
          </p:cNvCxnSpPr>
          <p:nvPr/>
        </p:nvCxnSpPr>
        <p:spPr>
          <a:xfrm flipH="1">
            <a:off x="6148255" y="1302833"/>
            <a:ext cx="1270500" cy="434100"/>
          </a:xfrm>
          <a:prstGeom prst="bentConnector3">
            <a:avLst>
              <a:gd fmla="val 50000" name="adj1"/>
            </a:avLst>
          </a:prstGeom>
          <a:noFill/>
          <a:ln cap="flat" cmpd="sng" w="9525">
            <a:solidFill>
              <a:srgbClr val="666666"/>
            </a:solidFill>
            <a:prstDash val="solid"/>
            <a:round/>
            <a:headEnd len="med" w="med" type="none"/>
            <a:tailEnd len="med" w="med" type="oval"/>
          </a:ln>
        </p:spPr>
      </p:cxnSp>
      <p:sp>
        <p:nvSpPr>
          <p:cNvPr id="647" name="Google Shape;647;p45"/>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Ethical aspects</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cxnSp>
        <p:nvCxnSpPr>
          <p:cNvPr id="652" name="Google Shape;652;p46"/>
          <p:cNvCxnSpPr>
            <a:stCxn id="653" idx="1"/>
          </p:cNvCxnSpPr>
          <p:nvPr/>
        </p:nvCxnSpPr>
        <p:spPr>
          <a:xfrm rot="5400000">
            <a:off x="2524067" y="-253276"/>
            <a:ext cx="378300" cy="2576100"/>
          </a:xfrm>
          <a:prstGeom prst="bentConnector4">
            <a:avLst>
              <a:gd fmla="val -72539" name="adj1"/>
              <a:gd fmla="val 50704" name="adj2"/>
            </a:avLst>
          </a:prstGeom>
          <a:noFill/>
          <a:ln cap="flat" cmpd="sng" w="9525">
            <a:solidFill>
              <a:srgbClr val="666666"/>
            </a:solidFill>
            <a:prstDash val="solid"/>
            <a:round/>
            <a:headEnd len="med" w="med" type="oval"/>
            <a:tailEnd len="med" w="med" type="none"/>
          </a:ln>
        </p:spPr>
      </p:cxnSp>
      <p:grpSp>
        <p:nvGrpSpPr>
          <p:cNvPr id="654" name="Google Shape;654;p46"/>
          <p:cNvGrpSpPr/>
          <p:nvPr/>
        </p:nvGrpSpPr>
        <p:grpSpPr>
          <a:xfrm>
            <a:off x="2741990" y="712050"/>
            <a:ext cx="3515750" cy="3719409"/>
            <a:chOff x="2788540" y="1012550"/>
            <a:chExt cx="3515750" cy="3719409"/>
          </a:xfrm>
        </p:grpSpPr>
        <p:sp>
          <p:nvSpPr>
            <p:cNvPr id="655" name="Google Shape;655;p46"/>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656" name="Google Shape;656;p46"/>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657" name="Google Shape;657;p46"/>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685" name="Google Shape;685;p46"/>
          <p:cNvGrpSpPr/>
          <p:nvPr/>
        </p:nvGrpSpPr>
        <p:grpSpPr>
          <a:xfrm>
            <a:off x="532953" y="1173033"/>
            <a:ext cx="1734600" cy="1172342"/>
            <a:chOff x="456753" y="944433"/>
            <a:chExt cx="1734600" cy="1172342"/>
          </a:xfrm>
        </p:grpSpPr>
        <p:sp>
          <p:nvSpPr>
            <p:cNvPr id="686" name="Google Shape;686;p46"/>
            <p:cNvSpPr/>
            <p:nvPr/>
          </p:nvSpPr>
          <p:spPr>
            <a:xfrm>
              <a:off x="1021803" y="944433"/>
              <a:ext cx="604500" cy="604500"/>
            </a:xfrm>
            <a:prstGeom prst="ellipse">
              <a:avLst/>
            </a:prstGeom>
            <a:solidFill>
              <a:srgbClr val="FCBF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b="1" sz="1800">
                <a:solidFill>
                  <a:srgbClr val="FFFFFF"/>
                </a:solidFill>
                <a:latin typeface="Fira Sans Extra Condensed"/>
                <a:ea typeface="Fira Sans Extra Condensed"/>
                <a:cs typeface="Fira Sans Extra Condensed"/>
                <a:sym typeface="Fira Sans Extra Condensed"/>
              </a:endParaRPr>
            </a:p>
          </p:txBody>
        </p:sp>
        <p:sp>
          <p:nvSpPr>
            <p:cNvPr id="687" name="Google Shape;687;p46"/>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Misuse of the data</a:t>
              </a:r>
              <a:endParaRPr b="1" sz="1800">
                <a:solidFill>
                  <a:srgbClr val="000000"/>
                </a:solidFill>
                <a:latin typeface="Fira Sans Extra Condensed"/>
                <a:ea typeface="Fira Sans Extra Condensed"/>
                <a:cs typeface="Fira Sans Extra Condensed"/>
                <a:sym typeface="Fira Sans Extra Condensed"/>
              </a:endParaRPr>
            </a:p>
          </p:txBody>
        </p:sp>
      </p:grpSp>
      <p:sp>
        <p:nvSpPr>
          <p:cNvPr id="688" name="Google Shape;688;p46"/>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Ethical aspects</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7"/>
          <p:cNvSpPr txBox="1"/>
          <p:nvPr>
            <p:ph type="ctrTitle"/>
          </p:nvPr>
        </p:nvSpPr>
        <p:spPr>
          <a:xfrm>
            <a:off x="4345100" y="457300"/>
            <a:ext cx="4030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MISUSE OF THE DATA</a:t>
            </a:r>
            <a:endParaRPr/>
          </a:p>
        </p:txBody>
      </p:sp>
      <p:pic>
        <p:nvPicPr>
          <p:cNvPr id="694" name="Google Shape;694;p47"/>
          <p:cNvPicPr preferRelativeResize="0"/>
          <p:nvPr/>
        </p:nvPicPr>
        <p:blipFill>
          <a:blip r:embed="rId3">
            <a:alphaModFix/>
          </a:blip>
          <a:stretch>
            <a:fillRect/>
          </a:stretch>
        </p:blipFill>
        <p:spPr>
          <a:xfrm>
            <a:off x="4182075" y="2843697"/>
            <a:ext cx="736000" cy="1472026"/>
          </a:xfrm>
          <a:prstGeom prst="rect">
            <a:avLst/>
          </a:prstGeom>
          <a:noFill/>
          <a:ln>
            <a:noFill/>
          </a:ln>
        </p:spPr>
      </p:pic>
      <p:pic>
        <p:nvPicPr>
          <p:cNvPr id="695" name="Google Shape;695;p47"/>
          <p:cNvPicPr preferRelativeResize="0"/>
          <p:nvPr/>
        </p:nvPicPr>
        <p:blipFill>
          <a:blip r:embed="rId4">
            <a:alphaModFix/>
          </a:blip>
          <a:stretch>
            <a:fillRect/>
          </a:stretch>
        </p:blipFill>
        <p:spPr>
          <a:xfrm>
            <a:off x="6413013" y="2843700"/>
            <a:ext cx="1775079" cy="1366322"/>
          </a:xfrm>
          <a:prstGeom prst="rect">
            <a:avLst/>
          </a:prstGeom>
          <a:noFill/>
          <a:ln>
            <a:noFill/>
          </a:ln>
        </p:spPr>
      </p:pic>
      <p:pic>
        <p:nvPicPr>
          <p:cNvPr id="696" name="Google Shape;696;p47"/>
          <p:cNvPicPr preferRelativeResize="0"/>
          <p:nvPr/>
        </p:nvPicPr>
        <p:blipFill>
          <a:blip r:embed="rId5">
            <a:alphaModFix/>
          </a:blip>
          <a:stretch>
            <a:fillRect/>
          </a:stretch>
        </p:blipFill>
        <p:spPr>
          <a:xfrm>
            <a:off x="395867" y="1305258"/>
            <a:ext cx="2770871" cy="1472025"/>
          </a:xfrm>
          <a:prstGeom prst="rect">
            <a:avLst/>
          </a:prstGeom>
          <a:noFill/>
          <a:ln>
            <a:noFill/>
          </a:ln>
        </p:spPr>
      </p:pic>
      <p:sp>
        <p:nvSpPr>
          <p:cNvPr id="697" name="Google Shape;697;p47"/>
          <p:cNvSpPr/>
          <p:nvPr/>
        </p:nvSpPr>
        <p:spPr>
          <a:xfrm>
            <a:off x="4119675" y="3088000"/>
            <a:ext cx="921300" cy="8139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txBox="1"/>
          <p:nvPr/>
        </p:nvSpPr>
        <p:spPr>
          <a:xfrm>
            <a:off x="6225800" y="4315725"/>
            <a:ext cx="21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Josefin Sans"/>
                <a:ea typeface="Josefin Sans"/>
                <a:cs typeface="Josefin Sans"/>
                <a:sym typeface="Josefin Sans"/>
              </a:rPr>
              <a:t>Raising insurance prices</a:t>
            </a:r>
            <a:endParaRPr>
              <a:latin typeface="Anaheim"/>
              <a:ea typeface="Anaheim"/>
              <a:cs typeface="Anaheim"/>
              <a:sym typeface="Anaheim"/>
            </a:endParaRPr>
          </a:p>
        </p:txBody>
      </p:sp>
      <p:sp>
        <p:nvSpPr>
          <p:cNvPr id="699" name="Google Shape;699;p47"/>
          <p:cNvSpPr txBox="1"/>
          <p:nvPr/>
        </p:nvSpPr>
        <p:spPr>
          <a:xfrm>
            <a:off x="3692775" y="4315725"/>
            <a:ext cx="17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Josefin Sans"/>
                <a:ea typeface="Josefin Sans"/>
                <a:cs typeface="Josefin Sans"/>
                <a:sym typeface="Josefin Sans"/>
              </a:rPr>
              <a:t>D</a:t>
            </a:r>
            <a:r>
              <a:rPr lang="en">
                <a:latin typeface="Josefin Sans"/>
                <a:ea typeface="Josefin Sans"/>
                <a:cs typeface="Josefin Sans"/>
                <a:sym typeface="Josefin Sans"/>
              </a:rPr>
              <a:t>enying job offers</a:t>
            </a:r>
            <a:endParaRPr>
              <a:latin typeface="Josefin Sans"/>
              <a:ea typeface="Josefin Sans"/>
              <a:cs typeface="Josefin Sans"/>
              <a:sym typeface="Josefin Sans"/>
            </a:endParaRPr>
          </a:p>
        </p:txBody>
      </p:sp>
      <p:sp>
        <p:nvSpPr>
          <p:cNvPr id="700" name="Google Shape;700;p47"/>
          <p:cNvSpPr txBox="1"/>
          <p:nvPr/>
        </p:nvSpPr>
        <p:spPr>
          <a:xfrm>
            <a:off x="3608125" y="1211800"/>
            <a:ext cx="4437300" cy="1754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Possibility of abuse by external entities</a:t>
            </a:r>
            <a:endParaRPr>
              <a:latin typeface="Josefin Sans"/>
              <a:ea typeface="Josefin Sans"/>
              <a:cs typeface="Josefin Sans"/>
              <a:sym typeface="Josefin Sans"/>
            </a:endParaRPr>
          </a:p>
          <a:p>
            <a:pPr indent="0" lvl="0" marL="0" rtl="0" algn="l">
              <a:spcBef>
                <a:spcPts val="0"/>
              </a:spcBef>
              <a:spcAft>
                <a:spcPts val="0"/>
              </a:spcAft>
              <a:buNone/>
            </a:pPr>
            <a:r>
              <a:t/>
            </a:r>
            <a:endParaRPr sz="1800">
              <a:solidFill>
                <a:schemeClr val="accent3"/>
              </a:solidFill>
              <a:latin typeface="Staatliches"/>
              <a:ea typeface="Staatliches"/>
              <a:cs typeface="Staatliches"/>
              <a:sym typeface="Staatliche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Using data against the patients’ best interests</a:t>
            </a:r>
            <a:endParaRPr>
              <a:latin typeface="Josefin Sans"/>
              <a:ea typeface="Josefin Sans"/>
              <a:cs typeface="Josefin Sans"/>
              <a:sym typeface="Josefin Sans"/>
            </a:endParaRPr>
          </a:p>
          <a:p>
            <a:pPr indent="0" lvl="0" marL="45720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Twisting the intended use of a digital twin</a:t>
            </a:r>
            <a:endParaRPr>
              <a:latin typeface="Josefin Sans"/>
              <a:ea typeface="Josefin Sans"/>
              <a:cs typeface="Josefin Sans"/>
              <a:sym typeface="Josefin Sans"/>
            </a:endParaRPr>
          </a:p>
          <a:p>
            <a:pPr indent="0" lvl="0" marL="45720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Root of most of the ethical conflicts</a:t>
            </a:r>
            <a:endParaRPr>
              <a:latin typeface="Josefin Sans"/>
              <a:ea typeface="Josefin Sans"/>
              <a:cs typeface="Josefin Sans"/>
              <a:sym typeface="Josefin Sans"/>
            </a:endParaRPr>
          </a:p>
        </p:txBody>
      </p:sp>
      <p:sp>
        <p:nvSpPr>
          <p:cNvPr id="701" name="Google Shape;701;p47"/>
          <p:cNvSpPr txBox="1"/>
          <p:nvPr/>
        </p:nvSpPr>
        <p:spPr>
          <a:xfrm>
            <a:off x="1121125" y="3341213"/>
            <a:ext cx="1566000" cy="477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900">
                <a:solidFill>
                  <a:srgbClr val="FF0000"/>
                </a:solidFill>
                <a:latin typeface="Anaheim"/>
                <a:ea typeface="Anaheim"/>
                <a:cs typeface="Anaheim"/>
                <a:sym typeface="Anaheim"/>
              </a:rPr>
              <a:t>❌ Don’ts</a:t>
            </a:r>
            <a:endParaRPr>
              <a:solidFill>
                <a:srgbClr val="FF0000"/>
              </a:solidFill>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8"/>
          <p:cNvSpPr txBox="1"/>
          <p:nvPr>
            <p:ph type="ctrTitle"/>
          </p:nvPr>
        </p:nvSpPr>
        <p:spPr>
          <a:xfrm>
            <a:off x="4345100" y="457300"/>
            <a:ext cx="4030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MISUSE OF THE DATA</a:t>
            </a:r>
            <a:endParaRPr/>
          </a:p>
        </p:txBody>
      </p:sp>
      <p:sp>
        <p:nvSpPr>
          <p:cNvPr id="707" name="Google Shape;707;p48"/>
          <p:cNvSpPr txBox="1"/>
          <p:nvPr/>
        </p:nvSpPr>
        <p:spPr>
          <a:xfrm>
            <a:off x="644875" y="1534025"/>
            <a:ext cx="4437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Ownership of the data</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Explicit informed consent</a:t>
            </a:r>
            <a:endParaRPr>
              <a:latin typeface="Josefin Sans"/>
              <a:ea typeface="Josefin Sans"/>
              <a:cs typeface="Josefin Sans"/>
              <a:sym typeface="Josefin Sans"/>
            </a:endParaRPr>
          </a:p>
          <a:p>
            <a:pPr indent="0" lvl="0" marL="45720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Anonymity</a:t>
            </a:r>
            <a:r>
              <a:rPr lang="en">
                <a:latin typeface="Josefin Sans"/>
                <a:ea typeface="Josefin Sans"/>
                <a:cs typeface="Josefin Sans"/>
                <a:sym typeface="Josefin Sans"/>
              </a:rPr>
              <a:t> of public data</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Strong legal support</a:t>
            </a:r>
            <a:endParaRPr>
              <a:latin typeface="Josefin Sans"/>
              <a:ea typeface="Josefin Sans"/>
              <a:cs typeface="Josefin Sans"/>
              <a:sym typeface="Josefin Sans"/>
            </a:endParaRPr>
          </a:p>
        </p:txBody>
      </p:sp>
      <p:sp>
        <p:nvSpPr>
          <p:cNvPr id="708" name="Google Shape;708;p48"/>
          <p:cNvSpPr txBox="1"/>
          <p:nvPr/>
        </p:nvSpPr>
        <p:spPr>
          <a:xfrm>
            <a:off x="1013350" y="733800"/>
            <a:ext cx="1566000" cy="477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900">
                <a:solidFill>
                  <a:srgbClr val="48CF21"/>
                </a:solidFill>
                <a:latin typeface="Anaheim"/>
                <a:ea typeface="Anaheim"/>
                <a:cs typeface="Anaheim"/>
                <a:sym typeface="Anaheim"/>
              </a:rPr>
              <a:t>✔ Do’s</a:t>
            </a:r>
            <a:endParaRPr>
              <a:latin typeface="Anaheim"/>
              <a:ea typeface="Anaheim"/>
              <a:cs typeface="Anaheim"/>
              <a:sym typeface="Anaheim"/>
            </a:endParaRPr>
          </a:p>
        </p:txBody>
      </p:sp>
      <p:pic>
        <p:nvPicPr>
          <p:cNvPr id="709" name="Google Shape;709;p48"/>
          <p:cNvPicPr preferRelativeResize="0"/>
          <p:nvPr/>
        </p:nvPicPr>
        <p:blipFill>
          <a:blip r:embed="rId3">
            <a:alphaModFix/>
          </a:blip>
          <a:stretch>
            <a:fillRect/>
          </a:stretch>
        </p:blipFill>
        <p:spPr>
          <a:xfrm>
            <a:off x="5390900" y="1210789"/>
            <a:ext cx="2161900" cy="1080936"/>
          </a:xfrm>
          <a:prstGeom prst="rect">
            <a:avLst/>
          </a:prstGeom>
          <a:noFill/>
          <a:ln>
            <a:noFill/>
          </a:ln>
        </p:spPr>
      </p:pic>
      <p:pic>
        <p:nvPicPr>
          <p:cNvPr id="710" name="Google Shape;710;p48"/>
          <p:cNvPicPr preferRelativeResize="0"/>
          <p:nvPr/>
        </p:nvPicPr>
        <p:blipFill>
          <a:blip r:embed="rId4">
            <a:alphaModFix/>
          </a:blip>
          <a:stretch>
            <a:fillRect/>
          </a:stretch>
        </p:blipFill>
        <p:spPr>
          <a:xfrm>
            <a:off x="5390900" y="2364775"/>
            <a:ext cx="2161900" cy="1076725"/>
          </a:xfrm>
          <a:prstGeom prst="rect">
            <a:avLst/>
          </a:prstGeom>
          <a:noFill/>
          <a:ln>
            <a:noFill/>
          </a:ln>
        </p:spPr>
      </p:pic>
      <p:pic>
        <p:nvPicPr>
          <p:cNvPr id="711" name="Google Shape;711;p48"/>
          <p:cNvPicPr preferRelativeResize="0"/>
          <p:nvPr/>
        </p:nvPicPr>
        <p:blipFill>
          <a:blip r:embed="rId5">
            <a:alphaModFix/>
          </a:blip>
          <a:stretch>
            <a:fillRect/>
          </a:stretch>
        </p:blipFill>
        <p:spPr>
          <a:xfrm>
            <a:off x="5390900" y="3441500"/>
            <a:ext cx="2161901" cy="1441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grpSp>
        <p:nvGrpSpPr>
          <p:cNvPr id="716" name="Google Shape;716;p49"/>
          <p:cNvGrpSpPr/>
          <p:nvPr/>
        </p:nvGrpSpPr>
        <p:grpSpPr>
          <a:xfrm>
            <a:off x="2741990" y="712050"/>
            <a:ext cx="3515750" cy="3719409"/>
            <a:chOff x="2788540" y="1012550"/>
            <a:chExt cx="3515750" cy="3719409"/>
          </a:xfrm>
        </p:grpSpPr>
        <p:sp>
          <p:nvSpPr>
            <p:cNvPr id="717" name="Google Shape;717;p49"/>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718" name="Google Shape;718;p49"/>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719" name="Google Shape;719;p49"/>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748" name="Google Shape;748;p49"/>
          <p:cNvGrpSpPr/>
          <p:nvPr/>
        </p:nvGrpSpPr>
        <p:grpSpPr>
          <a:xfrm>
            <a:off x="6853705" y="1000583"/>
            <a:ext cx="1734600" cy="1729392"/>
            <a:chOff x="6949580" y="1001783"/>
            <a:chExt cx="1734600" cy="1729392"/>
          </a:xfrm>
        </p:grpSpPr>
        <p:sp>
          <p:nvSpPr>
            <p:cNvPr id="749" name="Google Shape;749;p49"/>
            <p:cNvSpPr/>
            <p:nvPr/>
          </p:nvSpPr>
          <p:spPr>
            <a:xfrm>
              <a:off x="7514630" y="1001783"/>
              <a:ext cx="604500" cy="6045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b="1" sz="1800">
                <a:solidFill>
                  <a:srgbClr val="FFFFFF"/>
                </a:solidFill>
                <a:latin typeface="Fira Sans Extra Condensed"/>
                <a:ea typeface="Fira Sans Extra Condensed"/>
                <a:cs typeface="Fira Sans Extra Condensed"/>
                <a:sym typeface="Fira Sans Extra Condensed"/>
              </a:endParaRPr>
            </a:p>
          </p:txBody>
        </p:sp>
        <p:sp>
          <p:nvSpPr>
            <p:cNvPr id="750" name="Google Shape;750;p49"/>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Racial and gender bias</a:t>
              </a:r>
              <a:endParaRPr b="1" sz="1800">
                <a:solidFill>
                  <a:srgbClr val="000000"/>
                </a:solidFill>
                <a:latin typeface="Fira Sans Extra Condensed"/>
                <a:ea typeface="Fira Sans Extra Condensed"/>
                <a:cs typeface="Fira Sans Extra Condensed"/>
                <a:sym typeface="Fira Sans Extra Condensed"/>
              </a:endParaRPr>
            </a:p>
          </p:txBody>
        </p:sp>
        <p:sp>
          <p:nvSpPr>
            <p:cNvPr id="751" name="Google Shape;751;p49"/>
            <p:cNvSpPr txBox="1"/>
            <p:nvPr/>
          </p:nvSpPr>
          <p:spPr>
            <a:xfrm>
              <a:off x="7054580"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cxnSp>
        <p:nvCxnSpPr>
          <p:cNvPr id="752" name="Google Shape;752;p49"/>
          <p:cNvCxnSpPr>
            <a:stCxn id="749" idx="2"/>
            <a:endCxn id="718" idx="6"/>
          </p:cNvCxnSpPr>
          <p:nvPr/>
        </p:nvCxnSpPr>
        <p:spPr>
          <a:xfrm flipH="1">
            <a:off x="6148255" y="1302833"/>
            <a:ext cx="1270500" cy="434100"/>
          </a:xfrm>
          <a:prstGeom prst="bentConnector3">
            <a:avLst>
              <a:gd fmla="val 50000" name="adj1"/>
            </a:avLst>
          </a:prstGeom>
          <a:noFill/>
          <a:ln cap="flat" cmpd="sng" w="9525">
            <a:solidFill>
              <a:srgbClr val="666666"/>
            </a:solidFill>
            <a:prstDash val="solid"/>
            <a:round/>
            <a:headEnd len="med" w="med" type="none"/>
            <a:tailEnd len="med" w="med" type="oval"/>
          </a:ln>
        </p:spPr>
      </p:cxnSp>
      <p:sp>
        <p:nvSpPr>
          <p:cNvPr id="753" name="Google Shape;753;p49"/>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Ethical aspects</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RACIAL AND GENDER  BIAS</a:t>
            </a:r>
            <a:endParaRPr/>
          </a:p>
        </p:txBody>
      </p:sp>
      <p:sp>
        <p:nvSpPr>
          <p:cNvPr id="759" name="Google Shape;759;p50"/>
          <p:cNvSpPr txBox="1"/>
          <p:nvPr/>
        </p:nvSpPr>
        <p:spPr>
          <a:xfrm>
            <a:off x="598800" y="1596800"/>
            <a:ext cx="6663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Perpetuating and </a:t>
            </a:r>
            <a:r>
              <a:rPr lang="en">
                <a:latin typeface="Josefin Sans"/>
                <a:ea typeface="Josefin Sans"/>
                <a:cs typeface="Josefin Sans"/>
                <a:sym typeface="Josefin Sans"/>
              </a:rPr>
              <a:t>intensifying</a:t>
            </a:r>
            <a:r>
              <a:rPr lang="en">
                <a:latin typeface="Josefin Sans"/>
                <a:ea typeface="Josefin Sans"/>
                <a:cs typeface="Josefin Sans"/>
                <a:sym typeface="Josefin Sans"/>
              </a:rPr>
              <a:t> historical bias</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Originated by biased datasets</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Identifying the origin of the bias</a:t>
            </a:r>
            <a:endParaRPr>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4"/>
          <p:cNvGrpSpPr/>
          <p:nvPr/>
        </p:nvGrpSpPr>
        <p:grpSpPr>
          <a:xfrm>
            <a:off x="2741990" y="712050"/>
            <a:ext cx="3515750" cy="3719409"/>
            <a:chOff x="2788540" y="1012550"/>
            <a:chExt cx="3515750" cy="3719409"/>
          </a:xfrm>
        </p:grpSpPr>
        <p:sp>
          <p:nvSpPr>
            <p:cNvPr id="172" name="Google Shape;172;p24"/>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173" name="Google Shape;173;p24"/>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174" name="Google Shape;174;p24"/>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sp>
        <p:nvSpPr>
          <p:cNvPr id="203" name="Google Shape;203;p24"/>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Introduction</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pSp>
        <p:nvGrpSpPr>
          <p:cNvPr id="764" name="Google Shape;764;p51"/>
          <p:cNvGrpSpPr/>
          <p:nvPr/>
        </p:nvGrpSpPr>
        <p:grpSpPr>
          <a:xfrm>
            <a:off x="2741990" y="712050"/>
            <a:ext cx="3515750" cy="3719409"/>
            <a:chOff x="2788540" y="1012550"/>
            <a:chExt cx="3515750" cy="3719409"/>
          </a:xfrm>
        </p:grpSpPr>
        <p:sp>
          <p:nvSpPr>
            <p:cNvPr id="765" name="Google Shape;765;p51"/>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766" name="Google Shape;766;p51"/>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767" name="Google Shape;767;p51"/>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796" name="Google Shape;796;p51"/>
          <p:cNvGrpSpPr/>
          <p:nvPr/>
        </p:nvGrpSpPr>
        <p:grpSpPr>
          <a:xfrm>
            <a:off x="532953" y="3271275"/>
            <a:ext cx="1734600" cy="1080522"/>
            <a:chOff x="456753" y="3042675"/>
            <a:chExt cx="1734600" cy="1080522"/>
          </a:xfrm>
        </p:grpSpPr>
        <p:sp>
          <p:nvSpPr>
            <p:cNvPr id="797" name="Google Shape;797;p51"/>
            <p:cNvSpPr/>
            <p:nvPr/>
          </p:nvSpPr>
          <p:spPr>
            <a:xfrm>
              <a:off x="1021803" y="3042675"/>
              <a:ext cx="604500" cy="604500"/>
            </a:xfrm>
            <a:prstGeom prst="ellipse">
              <a:avLst/>
            </a:prstGeom>
            <a:solidFill>
              <a:srgbClr val="EA48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b="1" sz="1800">
                <a:solidFill>
                  <a:srgbClr val="FFFFFF"/>
                </a:solidFill>
                <a:latin typeface="Fira Sans Extra Condensed"/>
                <a:ea typeface="Fira Sans Extra Condensed"/>
                <a:cs typeface="Fira Sans Extra Condensed"/>
                <a:sym typeface="Fira Sans Extra Condensed"/>
              </a:endParaRPr>
            </a:p>
          </p:txBody>
        </p:sp>
        <p:sp>
          <p:nvSpPr>
            <p:cNvPr id="798" name="Google Shape;798;p51"/>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700">
                  <a:latin typeface="Fira Sans Extra Condensed"/>
                  <a:ea typeface="Fira Sans Extra Condensed"/>
                  <a:cs typeface="Fira Sans Extra Condensed"/>
                  <a:sym typeface="Fira Sans Extra Condensed"/>
                </a:rPr>
                <a:t>Better public </a:t>
              </a:r>
              <a:r>
                <a:rPr b="1" lang="en" sz="1700">
                  <a:latin typeface="Fira Sans Extra Condensed"/>
                  <a:ea typeface="Fira Sans Extra Condensed"/>
                  <a:cs typeface="Fira Sans Extra Condensed"/>
                  <a:sym typeface="Fira Sans Extra Condensed"/>
                </a:rPr>
                <a:t>knowledge</a:t>
              </a:r>
              <a:endParaRPr b="1" sz="1700">
                <a:solidFill>
                  <a:srgbClr val="000000"/>
                </a:solidFill>
                <a:latin typeface="Fira Sans Extra Condensed"/>
                <a:ea typeface="Fira Sans Extra Condensed"/>
                <a:cs typeface="Fira Sans Extra Condensed"/>
                <a:sym typeface="Fira Sans Extra Condensed"/>
              </a:endParaRPr>
            </a:p>
          </p:txBody>
        </p:sp>
      </p:grpSp>
      <p:cxnSp>
        <p:nvCxnSpPr>
          <p:cNvPr id="799" name="Google Shape;799;p51"/>
          <p:cNvCxnSpPr>
            <a:stCxn id="797" idx="6"/>
            <a:endCxn id="765" idx="2"/>
          </p:cNvCxnSpPr>
          <p:nvPr/>
        </p:nvCxnSpPr>
        <p:spPr>
          <a:xfrm flipH="1" rot="10800000">
            <a:off x="1702503" y="2858325"/>
            <a:ext cx="1039500" cy="715200"/>
          </a:xfrm>
          <a:prstGeom prst="bentConnector3">
            <a:avLst>
              <a:gd fmla="val 49999" name="adj1"/>
            </a:avLst>
          </a:prstGeom>
          <a:noFill/>
          <a:ln cap="flat" cmpd="sng" w="9525">
            <a:solidFill>
              <a:srgbClr val="666666"/>
            </a:solidFill>
            <a:prstDash val="solid"/>
            <a:round/>
            <a:headEnd len="med" w="med" type="none"/>
            <a:tailEnd len="med" w="med" type="oval"/>
          </a:ln>
        </p:spPr>
      </p:cxnSp>
      <p:sp>
        <p:nvSpPr>
          <p:cNvPr id="800" name="Google Shape;800;p51"/>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Ethical aspects</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Better Public KNOWLEDGE</a:t>
            </a:r>
            <a:endParaRPr/>
          </a:p>
        </p:txBody>
      </p:sp>
      <p:sp>
        <p:nvSpPr>
          <p:cNvPr id="806" name="Google Shape;806;p52"/>
          <p:cNvSpPr txBox="1"/>
          <p:nvPr/>
        </p:nvSpPr>
        <p:spPr>
          <a:xfrm>
            <a:off x="598800" y="1596800"/>
            <a:ext cx="6663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Allowing patients to </a:t>
            </a:r>
            <a:r>
              <a:rPr lang="en">
                <a:latin typeface="Josefin Sans"/>
                <a:ea typeface="Josefin Sans"/>
                <a:cs typeface="Josefin Sans"/>
                <a:sym typeface="Josefin Sans"/>
              </a:rPr>
              <a:t>weight costs and benefits</a:t>
            </a:r>
            <a:r>
              <a:rPr lang="en">
                <a:latin typeface="Josefin Sans"/>
                <a:ea typeface="Josefin Sans"/>
                <a:cs typeface="Josefin Sans"/>
                <a:sym typeface="Josefin Sans"/>
              </a:rPr>
              <a:t> </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Char char="●"/>
            </a:pPr>
            <a:r>
              <a:rPr lang="en">
                <a:latin typeface="Josefin Sans"/>
                <a:ea typeface="Josefin Sans"/>
                <a:cs typeface="Josefin Sans"/>
                <a:sym typeface="Josefin Sans"/>
              </a:rPr>
              <a:t>Potentially avoid paternalism</a:t>
            </a:r>
            <a:endParaRPr>
              <a:latin typeface="Josefin Sans"/>
              <a:ea typeface="Josefin Sans"/>
              <a:cs typeface="Josefin Sans"/>
              <a:sym typeface="Josefin Sans"/>
            </a:endParaRPr>
          </a:p>
        </p:txBody>
      </p:sp>
      <p:pic>
        <p:nvPicPr>
          <p:cNvPr id="807" name="Google Shape;807;p52"/>
          <p:cNvPicPr preferRelativeResize="0"/>
          <p:nvPr/>
        </p:nvPicPr>
        <p:blipFill>
          <a:blip r:embed="rId3">
            <a:alphaModFix/>
          </a:blip>
          <a:stretch>
            <a:fillRect/>
          </a:stretch>
        </p:blipFill>
        <p:spPr>
          <a:xfrm>
            <a:off x="1367588" y="2586129"/>
            <a:ext cx="3194700" cy="2129795"/>
          </a:xfrm>
          <a:prstGeom prst="rect">
            <a:avLst/>
          </a:prstGeom>
          <a:noFill/>
          <a:ln>
            <a:noFill/>
          </a:ln>
        </p:spPr>
      </p:pic>
      <p:pic>
        <p:nvPicPr>
          <p:cNvPr id="808" name="Google Shape;808;p52"/>
          <p:cNvPicPr preferRelativeResize="0"/>
          <p:nvPr/>
        </p:nvPicPr>
        <p:blipFill>
          <a:blip r:embed="rId4">
            <a:alphaModFix/>
          </a:blip>
          <a:stretch>
            <a:fillRect/>
          </a:stretch>
        </p:blipFill>
        <p:spPr>
          <a:xfrm>
            <a:off x="4562298" y="2586125"/>
            <a:ext cx="3214113" cy="2129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53"/>
          <p:cNvGrpSpPr/>
          <p:nvPr/>
        </p:nvGrpSpPr>
        <p:grpSpPr>
          <a:xfrm>
            <a:off x="2741990" y="712050"/>
            <a:ext cx="3515750" cy="3719409"/>
            <a:chOff x="2788540" y="1012550"/>
            <a:chExt cx="3515750" cy="3719409"/>
          </a:xfrm>
        </p:grpSpPr>
        <p:sp>
          <p:nvSpPr>
            <p:cNvPr id="814" name="Google Shape;814;p53"/>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815" name="Google Shape;815;p53"/>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816" name="Google Shape;816;p53"/>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sp>
        <p:nvSpPr>
          <p:cNvPr id="845" name="Google Shape;845;p53"/>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Video recommendation</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descr="Tommaso Mansi and team are researching to help those with a sick heart get better. Using DigitalTwin technology they simulate the best possible way to treat heart failure patients with cardiac resynchronization therapy." id="850" name="Google Shape;850;p54" title="Developing a digital twin of the heart">
            <a:hlinkClick r:id="rId3"/>
          </p:cNvPr>
          <p:cNvPicPr preferRelativeResize="0"/>
          <p:nvPr/>
        </p:nvPicPr>
        <p:blipFill>
          <a:blip r:embed="rId4">
            <a:alphaModFix/>
          </a:blip>
          <a:stretch>
            <a:fillRect/>
          </a:stretch>
        </p:blipFill>
        <p:spPr>
          <a:xfrm>
            <a:off x="839075" y="462300"/>
            <a:ext cx="2495476" cy="1871600"/>
          </a:xfrm>
          <a:prstGeom prst="rect">
            <a:avLst/>
          </a:prstGeom>
          <a:noFill/>
          <a:ln cap="flat" cmpd="sng" w="38100">
            <a:solidFill>
              <a:schemeClr val="lt2"/>
            </a:solidFill>
            <a:prstDash val="solid"/>
            <a:round/>
            <a:headEnd len="sm" w="sm" type="none"/>
            <a:tailEnd len="sm" w="sm" type="none"/>
          </a:ln>
        </p:spPr>
      </p:pic>
      <p:pic>
        <p:nvPicPr>
          <p:cNvPr descr="Would you share your data for the common good? Biomechanist Jacqueline Alderson shows how sophisticated simulations based on real data can help prevent disease, illness and injury.  Jacqueline Alderson is an Associate Professor of Biomechanics at the University of Western Australia and Adjunct Professor of Human Performance, Innovation and Technology at the Auckland University of Technology. She has always been curious about movement - whether it’s helping surgeons make best practice decisions or helping AFL players avoid knee injuries. She now travels the world to share her knowledge in human movement, wearable tech and artificial intelligence and its role in tracking, analysing and intervening in the human condition. This talk was given at a TEDx event using the TED conference format but independently organized by a local community. Learn more at https://www.ted.com/tedx" id="851" name="Google Shape;851;p54" title="Will your digital twin make you healthier? | Jacqueline Alderson | TEDxPerth">
            <a:hlinkClick r:id="rId5"/>
          </p:cNvPr>
          <p:cNvPicPr preferRelativeResize="0"/>
          <p:nvPr/>
        </p:nvPicPr>
        <p:blipFill>
          <a:blip r:embed="rId6">
            <a:alphaModFix/>
          </a:blip>
          <a:stretch>
            <a:fillRect/>
          </a:stretch>
        </p:blipFill>
        <p:spPr>
          <a:xfrm>
            <a:off x="5563525" y="462299"/>
            <a:ext cx="2495444" cy="1871600"/>
          </a:xfrm>
          <a:prstGeom prst="rect">
            <a:avLst/>
          </a:prstGeom>
          <a:noFill/>
          <a:ln cap="flat" cmpd="sng" w="38100">
            <a:solidFill>
              <a:schemeClr val="dk2"/>
            </a:solidFill>
            <a:prstDash val="solid"/>
            <a:round/>
            <a:headEnd len="sm" w="sm" type="none"/>
            <a:tailEnd len="sm" w="sm" type="none"/>
          </a:ln>
        </p:spPr>
      </p:pic>
      <p:pic>
        <p:nvPicPr>
          <p:cNvPr descr="Atos, GSK and Siemens have come together to bring digital transformation to pharmaceutical development and manufacturing. We’ve built a digital twin of the pharmaceutical process; a live in-silica replica of the physical process which enables optimization of operations and the simulation of changes, providing new insights for development and full control over the pharmaceutical manufacturing process." id="852" name="Google Shape;852;p54" title="Digital twin for smart pharma">
            <a:hlinkClick r:id="rId7"/>
          </p:cNvPr>
          <p:cNvPicPr preferRelativeResize="0"/>
          <p:nvPr/>
        </p:nvPicPr>
        <p:blipFill>
          <a:blip r:embed="rId8">
            <a:alphaModFix/>
          </a:blip>
          <a:stretch>
            <a:fillRect/>
          </a:stretch>
        </p:blipFill>
        <p:spPr>
          <a:xfrm>
            <a:off x="839075" y="2768049"/>
            <a:ext cx="2495476" cy="1871600"/>
          </a:xfrm>
          <a:prstGeom prst="rect">
            <a:avLst/>
          </a:prstGeom>
          <a:noFill/>
          <a:ln cap="flat" cmpd="sng" w="38100">
            <a:solidFill>
              <a:schemeClr val="dk2"/>
            </a:solidFill>
            <a:prstDash val="solid"/>
            <a:round/>
            <a:headEnd len="sm" w="sm" type="none"/>
            <a:tailEnd len="sm" w="sm" type="none"/>
          </a:ln>
        </p:spPr>
      </p:pic>
      <p:sp>
        <p:nvSpPr>
          <p:cNvPr id="853" name="Google Shape;853;p54"/>
          <p:cNvSpPr txBox="1"/>
          <p:nvPr/>
        </p:nvSpPr>
        <p:spPr>
          <a:xfrm>
            <a:off x="839113" y="4715925"/>
            <a:ext cx="2495400" cy="54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800">
                <a:solidFill>
                  <a:schemeClr val="accent2"/>
                </a:solidFill>
                <a:highlight>
                  <a:srgbClr val="F9F9F9"/>
                </a:highlight>
                <a:latin typeface="Josefin Sans"/>
                <a:ea typeface="Josefin Sans"/>
                <a:cs typeface="Josefin Sans"/>
                <a:sym typeface="Josefin Sans"/>
              </a:rPr>
              <a:t>Digital twin for smart pharma</a:t>
            </a:r>
            <a:endParaRPr b="1" sz="800">
              <a:solidFill>
                <a:schemeClr val="accent2"/>
              </a:solidFill>
              <a:highlight>
                <a:srgbClr val="F9F9F9"/>
              </a:highlight>
              <a:latin typeface="Josefin Sans"/>
              <a:ea typeface="Josefin Sans"/>
              <a:cs typeface="Josefin Sans"/>
              <a:sym typeface="Josefin Sans"/>
            </a:endParaRPr>
          </a:p>
          <a:p>
            <a:pPr indent="0" lvl="0" marL="0" rtl="0" algn="l">
              <a:spcBef>
                <a:spcPts val="0"/>
              </a:spcBef>
              <a:spcAft>
                <a:spcPts val="0"/>
              </a:spcAft>
              <a:buNone/>
            </a:pPr>
            <a:r>
              <a:t/>
            </a:r>
            <a:endParaRPr b="1">
              <a:solidFill>
                <a:schemeClr val="accent1"/>
              </a:solidFill>
              <a:latin typeface="Josefin Sans"/>
              <a:ea typeface="Josefin Sans"/>
              <a:cs typeface="Josefin Sans"/>
              <a:sym typeface="Josefin Sans"/>
            </a:endParaRPr>
          </a:p>
        </p:txBody>
      </p:sp>
      <p:sp>
        <p:nvSpPr>
          <p:cNvPr id="854" name="Google Shape;854;p54"/>
          <p:cNvSpPr txBox="1"/>
          <p:nvPr/>
        </p:nvSpPr>
        <p:spPr>
          <a:xfrm>
            <a:off x="5563538" y="2383750"/>
            <a:ext cx="24954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800">
                <a:solidFill>
                  <a:schemeClr val="accent2"/>
                </a:solidFill>
                <a:highlight>
                  <a:srgbClr val="F9F9F9"/>
                </a:highlight>
                <a:latin typeface="Josefin Sans"/>
                <a:ea typeface="Josefin Sans"/>
                <a:cs typeface="Josefin Sans"/>
                <a:sym typeface="Josefin Sans"/>
              </a:rPr>
              <a:t>Will your digital twin make you healthier?</a:t>
            </a:r>
            <a:endParaRPr b="1" sz="800">
              <a:solidFill>
                <a:schemeClr val="accent2"/>
              </a:solidFill>
              <a:highlight>
                <a:srgbClr val="F9F9F9"/>
              </a:highlight>
              <a:latin typeface="Josefin Sans"/>
              <a:ea typeface="Josefin Sans"/>
              <a:cs typeface="Josefin Sans"/>
              <a:sym typeface="Josefin Sans"/>
            </a:endParaRPr>
          </a:p>
          <a:p>
            <a:pPr indent="0" lvl="0" marL="0" rtl="0" algn="ctr">
              <a:lnSpc>
                <a:spcPct val="115000"/>
              </a:lnSpc>
              <a:spcBef>
                <a:spcPts val="0"/>
              </a:spcBef>
              <a:spcAft>
                <a:spcPts val="0"/>
              </a:spcAft>
              <a:buNone/>
            </a:pPr>
            <a:r>
              <a:t/>
            </a:r>
            <a:endParaRPr b="1" sz="800">
              <a:solidFill>
                <a:schemeClr val="accent1"/>
              </a:solidFill>
              <a:highlight>
                <a:srgbClr val="F9F9F9"/>
              </a:highlight>
              <a:latin typeface="Josefin Sans"/>
              <a:ea typeface="Josefin Sans"/>
              <a:cs typeface="Josefin Sans"/>
              <a:sym typeface="Josefin Sans"/>
            </a:endParaRPr>
          </a:p>
          <a:p>
            <a:pPr indent="0" lvl="0" marL="0" rtl="0" algn="l">
              <a:spcBef>
                <a:spcPts val="0"/>
              </a:spcBef>
              <a:spcAft>
                <a:spcPts val="0"/>
              </a:spcAft>
              <a:buNone/>
            </a:pPr>
            <a:r>
              <a:t/>
            </a:r>
            <a:endParaRPr b="1">
              <a:solidFill>
                <a:schemeClr val="accent1"/>
              </a:solidFill>
              <a:latin typeface="Josefin Sans"/>
              <a:ea typeface="Josefin Sans"/>
              <a:cs typeface="Josefin Sans"/>
              <a:sym typeface="Josefin Sans"/>
            </a:endParaRPr>
          </a:p>
        </p:txBody>
      </p:sp>
      <p:sp>
        <p:nvSpPr>
          <p:cNvPr id="855" name="Google Shape;855;p54"/>
          <p:cNvSpPr txBox="1"/>
          <p:nvPr/>
        </p:nvSpPr>
        <p:spPr>
          <a:xfrm>
            <a:off x="5563550" y="4715925"/>
            <a:ext cx="24954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800">
                <a:solidFill>
                  <a:schemeClr val="accent2"/>
                </a:solidFill>
                <a:highlight>
                  <a:srgbClr val="F9F9F9"/>
                </a:highlight>
                <a:latin typeface="Josefin Sans"/>
                <a:ea typeface="Josefin Sans"/>
                <a:cs typeface="Josefin Sans"/>
                <a:sym typeface="Josefin Sans"/>
              </a:rPr>
              <a:t>Mitigating Racial Disparities with Data Science</a:t>
            </a:r>
            <a:endParaRPr b="1">
              <a:solidFill>
                <a:schemeClr val="accent1"/>
              </a:solidFill>
              <a:latin typeface="Josefin Sans"/>
              <a:ea typeface="Josefin Sans"/>
              <a:cs typeface="Josefin Sans"/>
              <a:sym typeface="Josefin Sans"/>
            </a:endParaRPr>
          </a:p>
        </p:txBody>
      </p:sp>
      <p:pic>
        <p:nvPicPr>
          <p:cNvPr descr="Read more: https://stanford.io/3blK073&#10;&#10;Data science takes on racial bias&#10;&#10;Amid a wrenching nationwide conversation on race and policing, a panel of expert data scientists asks, “Are our algorithms racially biased?” Their answer is, not surprisingly, yes. More importantly, however, they discuss the many ways that the data-intensive sciences—from medicine to artificial intelligence to policing—can better understand and anticipate bias and correct the problem for the good of all society.&#10;&#10;Join moderator Dr. Anthony Kinslow II, an entrepreneur and lecturer in civil and environmental engineering and his guests, Sharad Goel, an assistant professor of management science and engineering with expertise in computer science, sociology and the law, and Allison Koenecke, a doctoral candidate in computational and mathematical engineering.&#10;&#10;Goel founded and directs the Stanford Computational Policy Lab, which specializes in addressing bias in the data platforms that shape governmental decision-making. One of the group’s efforts, the Stanford Open Policing Project, uses data approaches to analyze policing to inform and inspire meaningful reform. Koenecke works on the Fair Speech project, which studies increasingly popular speech recognition algorithms and the ways they may be biased against Black and non-native speech.&#10;&#10;In the end, all agree that the problem is real, it’s harmful, and it must be addressed. The answers will not be easy, but they are out there, and the reward for success will be a safer, fairer, and more just America." id="856" name="Google Shape;856;p54" title="Mitigating Racial Disparities with Data Science">
            <a:hlinkClick r:id="rId9"/>
          </p:cNvPr>
          <p:cNvPicPr preferRelativeResize="0"/>
          <p:nvPr/>
        </p:nvPicPr>
        <p:blipFill>
          <a:blip r:embed="rId10">
            <a:alphaModFix/>
          </a:blip>
          <a:stretch>
            <a:fillRect/>
          </a:stretch>
        </p:blipFill>
        <p:spPr>
          <a:xfrm>
            <a:off x="5563500" y="2768044"/>
            <a:ext cx="2495476" cy="1871607"/>
          </a:xfrm>
          <a:prstGeom prst="rect">
            <a:avLst/>
          </a:prstGeom>
          <a:noFill/>
          <a:ln cap="flat" cmpd="sng" w="38100">
            <a:solidFill>
              <a:schemeClr val="dk2"/>
            </a:solidFill>
            <a:prstDash val="solid"/>
            <a:round/>
            <a:headEnd len="sm" w="sm" type="none"/>
            <a:tailEnd len="sm" w="sm" type="none"/>
          </a:ln>
        </p:spPr>
      </p:pic>
      <p:sp>
        <p:nvSpPr>
          <p:cNvPr id="857" name="Google Shape;857;p54"/>
          <p:cNvSpPr txBox="1"/>
          <p:nvPr/>
        </p:nvSpPr>
        <p:spPr>
          <a:xfrm>
            <a:off x="839113" y="2383750"/>
            <a:ext cx="2495400" cy="82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800">
                <a:solidFill>
                  <a:schemeClr val="accent2"/>
                </a:solidFill>
                <a:highlight>
                  <a:srgbClr val="F9F9F9"/>
                </a:highlight>
                <a:latin typeface="Josefin Sans"/>
                <a:ea typeface="Josefin Sans"/>
                <a:cs typeface="Josefin Sans"/>
                <a:sym typeface="Josefin Sans"/>
              </a:rPr>
              <a:t>Developing a digital twin of the heart</a:t>
            </a:r>
            <a:endParaRPr sz="2300">
              <a:highlight>
                <a:srgbClr val="F9F9F9"/>
              </a:highlight>
              <a:latin typeface="Josefin Sans"/>
              <a:ea typeface="Josefin Sans"/>
              <a:cs typeface="Josefin Sans"/>
              <a:sym typeface="Josefin Sans"/>
            </a:endParaRPr>
          </a:p>
          <a:p>
            <a:pPr indent="0" lvl="0" marL="0" rtl="0" algn="ctr">
              <a:lnSpc>
                <a:spcPct val="115000"/>
              </a:lnSpc>
              <a:spcBef>
                <a:spcPts val="0"/>
              </a:spcBef>
              <a:spcAft>
                <a:spcPts val="0"/>
              </a:spcAft>
              <a:buNone/>
            </a:pPr>
            <a:r>
              <a:t/>
            </a:r>
            <a:endParaRPr b="1" sz="800">
              <a:solidFill>
                <a:schemeClr val="accent2"/>
              </a:solidFill>
              <a:highlight>
                <a:srgbClr val="F9F9F9"/>
              </a:highlight>
              <a:latin typeface="Josefin Sans"/>
              <a:ea typeface="Josefin Sans"/>
              <a:cs typeface="Josefin Sans"/>
              <a:sym typeface="Josefin Sans"/>
            </a:endParaRPr>
          </a:p>
          <a:p>
            <a:pPr indent="0" lvl="0" marL="0" rtl="0" algn="ctr">
              <a:lnSpc>
                <a:spcPct val="115000"/>
              </a:lnSpc>
              <a:spcBef>
                <a:spcPts val="0"/>
              </a:spcBef>
              <a:spcAft>
                <a:spcPts val="0"/>
              </a:spcAft>
              <a:buNone/>
            </a:pPr>
            <a:r>
              <a:t/>
            </a:r>
            <a:endParaRPr b="1" sz="800">
              <a:solidFill>
                <a:schemeClr val="accent1"/>
              </a:solidFill>
              <a:highlight>
                <a:srgbClr val="F9F9F9"/>
              </a:highlight>
              <a:latin typeface="Josefin Sans"/>
              <a:ea typeface="Josefin Sans"/>
              <a:cs typeface="Josefin Sans"/>
              <a:sym typeface="Josefin Sans"/>
            </a:endParaRPr>
          </a:p>
          <a:p>
            <a:pPr indent="0" lvl="0" marL="0" rtl="0" algn="l">
              <a:spcBef>
                <a:spcPts val="0"/>
              </a:spcBef>
              <a:spcAft>
                <a:spcPts val="0"/>
              </a:spcAft>
              <a:buNone/>
            </a:pPr>
            <a:r>
              <a:t/>
            </a:r>
            <a:endParaRPr b="1">
              <a:solidFill>
                <a:schemeClr val="accent1"/>
              </a:solidFill>
              <a:latin typeface="Josefin Sans"/>
              <a:ea typeface="Josefin Sans"/>
              <a:cs typeface="Josefin Sans"/>
              <a:sym typeface="Josefin Sans"/>
            </a:endParaRPr>
          </a:p>
        </p:txBody>
      </p:sp>
      <p:sp>
        <p:nvSpPr>
          <p:cNvPr id="858" name="Google Shape;858;p54"/>
          <p:cNvSpPr txBox="1"/>
          <p:nvPr/>
        </p:nvSpPr>
        <p:spPr>
          <a:xfrm>
            <a:off x="3539050" y="2018325"/>
            <a:ext cx="1931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accent1"/>
                </a:solidFill>
                <a:latin typeface="Josefin Sans"/>
                <a:ea typeface="Josefin Sans"/>
                <a:cs typeface="Josefin Sans"/>
                <a:sym typeface="Josefin Sans"/>
              </a:rPr>
              <a:t>Hope you enjoy them !</a:t>
            </a:r>
            <a:endParaRPr b="1" sz="2300">
              <a:solidFill>
                <a:schemeClr val="accent1"/>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pSp>
        <p:nvGrpSpPr>
          <p:cNvPr id="863" name="Google Shape;863;p55"/>
          <p:cNvGrpSpPr/>
          <p:nvPr/>
        </p:nvGrpSpPr>
        <p:grpSpPr>
          <a:xfrm>
            <a:off x="2741990" y="712050"/>
            <a:ext cx="3515750" cy="3719409"/>
            <a:chOff x="2788540" y="1012550"/>
            <a:chExt cx="3515750" cy="3719409"/>
          </a:xfrm>
        </p:grpSpPr>
        <p:sp>
          <p:nvSpPr>
            <p:cNvPr id="864" name="Google Shape;864;p55"/>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865" name="Google Shape;865;p55"/>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866" name="Google Shape;866;p55"/>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sp>
        <p:nvSpPr>
          <p:cNvPr id="895" name="Google Shape;895;p55"/>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Bibliography</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Bibliography</a:t>
            </a:r>
            <a:endParaRPr/>
          </a:p>
        </p:txBody>
      </p:sp>
      <p:sp>
        <p:nvSpPr>
          <p:cNvPr id="901" name="Google Shape;901;p56"/>
          <p:cNvSpPr txBox="1"/>
          <p:nvPr/>
        </p:nvSpPr>
        <p:spPr>
          <a:xfrm>
            <a:off x="598750" y="910675"/>
            <a:ext cx="7776600" cy="42483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Font typeface="Josefin Sans"/>
              <a:buAutoNum type="arabicPeriod"/>
            </a:pPr>
            <a:r>
              <a:rPr lang="en" sz="1100">
                <a:solidFill>
                  <a:srgbClr val="212121"/>
                </a:solidFill>
                <a:latin typeface="Josefin Sans"/>
                <a:ea typeface="Josefin Sans"/>
                <a:cs typeface="Josefin Sans"/>
                <a:sym typeface="Josefin Sans"/>
              </a:rPr>
              <a:t>Corral-Acero, J., Margara, F., Marciniak, M., Rodero, C., Loncaric, F., Feng, Y., Gilbert, A., Fernandes, J. F., Bukhari, H. A., Wajdan, A., Martinez, M. V., Santos, M. S., Shamohammdi, M., Luo, H., Westphal, P., Leeson, P., DiAchille, P., Gurev, V., Mayr, M., Geris, L., … Lamata, P. (2020). The 'Digital Twin' to enable the vision of precision cardiology. </a:t>
            </a:r>
            <a:r>
              <a:rPr i="1" lang="en" sz="1100">
                <a:solidFill>
                  <a:srgbClr val="212121"/>
                </a:solidFill>
                <a:latin typeface="Josefin Sans"/>
                <a:ea typeface="Josefin Sans"/>
                <a:cs typeface="Josefin Sans"/>
                <a:sym typeface="Josefin Sans"/>
              </a:rPr>
              <a:t>European heart journal</a:t>
            </a:r>
            <a:r>
              <a:rPr lang="en" sz="1100">
                <a:solidFill>
                  <a:srgbClr val="212121"/>
                </a:solidFill>
                <a:latin typeface="Josefin Sans"/>
                <a:ea typeface="Josefin Sans"/>
                <a:cs typeface="Josefin Sans"/>
                <a:sym typeface="Josefin Sans"/>
              </a:rPr>
              <a:t>, </a:t>
            </a:r>
            <a:r>
              <a:rPr i="1" lang="en" sz="1100">
                <a:solidFill>
                  <a:srgbClr val="212121"/>
                </a:solidFill>
                <a:latin typeface="Josefin Sans"/>
                <a:ea typeface="Josefin Sans"/>
                <a:cs typeface="Josefin Sans"/>
                <a:sym typeface="Josefin Sans"/>
              </a:rPr>
              <a:t>41</a:t>
            </a:r>
            <a:r>
              <a:rPr lang="en" sz="1100">
                <a:solidFill>
                  <a:srgbClr val="212121"/>
                </a:solidFill>
                <a:latin typeface="Josefin Sans"/>
                <a:ea typeface="Josefin Sans"/>
                <a:cs typeface="Josefin Sans"/>
                <a:sym typeface="Josefin Sans"/>
              </a:rPr>
              <a:t>(48), 4556–4564. </a:t>
            </a:r>
            <a:r>
              <a:rPr lang="en" sz="1100" u="sng">
                <a:solidFill>
                  <a:schemeClr val="accent3"/>
                </a:solidFill>
                <a:latin typeface="Josefin Sans"/>
                <a:ea typeface="Josefin Sans"/>
                <a:cs typeface="Josefin Sans"/>
                <a:sym typeface="Josefin Sans"/>
                <a:hlinkClick r:id="rId3">
                  <a:extLst>
                    <a:ext uri="{A12FA001-AC4F-418D-AE19-62706E023703}">
                      <ahyp:hlinkClr val="tx"/>
                    </a:ext>
                  </a:extLst>
                </a:hlinkClick>
              </a:rPr>
              <a:t>https://doi.org/10.1093/eurheartj/ehaa159</a:t>
            </a:r>
            <a:endParaRPr sz="1100">
              <a:solidFill>
                <a:srgbClr val="212121"/>
              </a:solidFill>
              <a:latin typeface="Josefin Sans"/>
              <a:ea typeface="Josefin Sans"/>
              <a:cs typeface="Josefin Sans"/>
              <a:sym typeface="Josefin Sans"/>
            </a:endParaRPr>
          </a:p>
          <a:p>
            <a:pPr indent="-298450" lvl="0" marL="457200" rtl="0" algn="l">
              <a:lnSpc>
                <a:spcPct val="115000"/>
              </a:lnSpc>
              <a:spcBef>
                <a:spcPts val="0"/>
              </a:spcBef>
              <a:spcAft>
                <a:spcPts val="0"/>
              </a:spcAft>
              <a:buClr>
                <a:srgbClr val="212121"/>
              </a:buClr>
              <a:buSzPts val="1100"/>
              <a:buFont typeface="Josefin Sans"/>
              <a:buAutoNum type="arabicPeriod"/>
            </a:pPr>
            <a:r>
              <a:rPr lang="en" sz="1100">
                <a:latin typeface="Josefin Sans"/>
                <a:ea typeface="Josefin Sans"/>
                <a:cs typeface="Josefin Sans"/>
                <a:sym typeface="Josefin Sans"/>
              </a:rPr>
              <a:t>Herwig, Christoph, Ralf Pörtner, and Johannes Möller. “Digital Twins Applications to the Design and Optimization of Bioprocesses.” http://www.springer.com/series/10 (January 9, 2022).</a:t>
            </a:r>
            <a:endParaRPr sz="1100">
              <a:solidFill>
                <a:srgbClr val="212121"/>
              </a:solidFill>
              <a:latin typeface="Josefin Sans"/>
              <a:ea typeface="Josefin Sans"/>
              <a:cs typeface="Josefin Sans"/>
              <a:sym typeface="Josefin Sans"/>
            </a:endParaRPr>
          </a:p>
          <a:p>
            <a:pPr indent="-298450" lvl="0" marL="457200" rtl="0" algn="just">
              <a:lnSpc>
                <a:spcPct val="115000"/>
              </a:lnSpc>
              <a:spcBef>
                <a:spcPts val="0"/>
              </a:spcBef>
              <a:spcAft>
                <a:spcPts val="0"/>
              </a:spcAft>
              <a:buSzPts val="1100"/>
              <a:buFont typeface="Josefin Sans"/>
              <a:buAutoNum type="arabicPeriod"/>
            </a:pPr>
            <a:r>
              <a:rPr lang="en" sz="1100">
                <a:solidFill>
                  <a:srgbClr val="212121"/>
                </a:solidFill>
                <a:latin typeface="Josefin Sans"/>
                <a:ea typeface="Josefin Sans"/>
                <a:cs typeface="Josefin Sans"/>
                <a:sym typeface="Josefin Sans"/>
              </a:rPr>
              <a:t>Kamel Boulos, M. N., &amp; Zhang, P. (2021). Digital Twins: From Personalised Medicine to Precision Public Health. </a:t>
            </a:r>
            <a:r>
              <a:rPr i="1" lang="en" sz="1100">
                <a:solidFill>
                  <a:srgbClr val="212121"/>
                </a:solidFill>
                <a:latin typeface="Josefin Sans"/>
                <a:ea typeface="Josefin Sans"/>
                <a:cs typeface="Josefin Sans"/>
                <a:sym typeface="Josefin Sans"/>
              </a:rPr>
              <a:t>Journal of personalized medicine</a:t>
            </a:r>
            <a:r>
              <a:rPr lang="en" sz="1100">
                <a:solidFill>
                  <a:srgbClr val="212121"/>
                </a:solidFill>
                <a:latin typeface="Josefin Sans"/>
                <a:ea typeface="Josefin Sans"/>
                <a:cs typeface="Josefin Sans"/>
                <a:sym typeface="Josefin Sans"/>
              </a:rPr>
              <a:t>, </a:t>
            </a:r>
            <a:r>
              <a:rPr i="1" lang="en" sz="1100">
                <a:solidFill>
                  <a:srgbClr val="212121"/>
                </a:solidFill>
                <a:latin typeface="Josefin Sans"/>
                <a:ea typeface="Josefin Sans"/>
                <a:cs typeface="Josefin Sans"/>
                <a:sym typeface="Josefin Sans"/>
              </a:rPr>
              <a:t>11</a:t>
            </a:r>
            <a:r>
              <a:rPr lang="en" sz="1100">
                <a:solidFill>
                  <a:srgbClr val="212121"/>
                </a:solidFill>
                <a:latin typeface="Josefin Sans"/>
                <a:ea typeface="Josefin Sans"/>
                <a:cs typeface="Josefin Sans"/>
                <a:sym typeface="Josefin Sans"/>
              </a:rPr>
              <a:t>(8), 745. </a:t>
            </a:r>
            <a:r>
              <a:rPr lang="en" sz="1100" u="sng">
                <a:solidFill>
                  <a:schemeClr val="hlink"/>
                </a:solidFill>
                <a:latin typeface="Josefin Sans"/>
                <a:ea typeface="Josefin Sans"/>
                <a:cs typeface="Josefin Sans"/>
                <a:sym typeface="Josefin Sans"/>
                <a:hlinkClick r:id="rId4"/>
              </a:rPr>
              <a:t>https://doi.org/10.3390/jpm11080745</a:t>
            </a:r>
            <a:endParaRPr sz="1100">
              <a:solidFill>
                <a:srgbClr val="212121"/>
              </a:solidFill>
              <a:latin typeface="Josefin Sans"/>
              <a:ea typeface="Josefin Sans"/>
              <a:cs typeface="Josefin Sans"/>
              <a:sym typeface="Josefin Sans"/>
            </a:endParaRPr>
          </a:p>
          <a:p>
            <a:pPr indent="-298450" lvl="0" marL="457200" rtl="0" algn="l">
              <a:lnSpc>
                <a:spcPct val="115000"/>
              </a:lnSpc>
              <a:spcBef>
                <a:spcPts val="0"/>
              </a:spcBef>
              <a:spcAft>
                <a:spcPts val="0"/>
              </a:spcAft>
              <a:buClr>
                <a:srgbClr val="212121"/>
              </a:buClr>
              <a:buSzPts val="1100"/>
              <a:buFont typeface="Josefin Sans"/>
              <a:buAutoNum type="arabicPeriod"/>
            </a:pPr>
            <a:r>
              <a:rPr lang="en" sz="1100">
                <a:latin typeface="Josefin Sans"/>
                <a:ea typeface="Josefin Sans"/>
                <a:cs typeface="Josefin Sans"/>
                <a:sym typeface="Josefin Sans"/>
              </a:rPr>
              <a:t>Kesari, G. 2021. “Meet Your Digital Twin: The Coming Revolution In Drug Development.” </a:t>
            </a:r>
            <a:r>
              <a:rPr i="1" lang="en" sz="1100">
                <a:latin typeface="Josefin Sans"/>
                <a:ea typeface="Josefin Sans"/>
                <a:cs typeface="Josefin Sans"/>
                <a:sym typeface="Josefin Sans"/>
              </a:rPr>
              <a:t>Forbes</a:t>
            </a:r>
            <a:r>
              <a:rPr lang="en" sz="1100">
                <a:latin typeface="Josefin Sans"/>
                <a:ea typeface="Josefin Sans"/>
                <a:cs typeface="Josefin Sans"/>
                <a:sym typeface="Josefin Sans"/>
              </a:rPr>
              <a:t>. https://www.forbes.com/sites/ganeskesari/2021/09/29/meet-your-digital-twin-the-coming-revolution-in-drug-development/?sh=7f432b46745f (January 9, 2022).</a:t>
            </a:r>
            <a:endParaRPr sz="1100">
              <a:latin typeface="Josefin Sans"/>
              <a:ea typeface="Josefin Sans"/>
              <a:cs typeface="Josefin Sans"/>
              <a:sym typeface="Josefin Sans"/>
            </a:endParaRPr>
          </a:p>
          <a:p>
            <a:pPr indent="-298450" lvl="0" marL="457200" rtl="0" algn="l">
              <a:lnSpc>
                <a:spcPct val="115000"/>
              </a:lnSpc>
              <a:spcBef>
                <a:spcPts val="0"/>
              </a:spcBef>
              <a:spcAft>
                <a:spcPts val="0"/>
              </a:spcAft>
              <a:buClr>
                <a:srgbClr val="212121"/>
              </a:buClr>
              <a:buSzPts val="1100"/>
              <a:buFont typeface="Josefin Sans"/>
              <a:buAutoNum type="arabicPeriod"/>
            </a:pPr>
            <a:r>
              <a:rPr lang="en" sz="1100">
                <a:latin typeface="Josefin Sans"/>
                <a:ea typeface="Josefin Sans"/>
                <a:cs typeface="Josefin Sans"/>
                <a:sym typeface="Josefin Sans"/>
              </a:rPr>
              <a:t>Lawton, George. 2021. “21 Ways Medical Digital Twins Will Transform Healthcare .” </a:t>
            </a:r>
            <a:r>
              <a:rPr i="1" lang="en" sz="1100">
                <a:latin typeface="Josefin Sans"/>
                <a:ea typeface="Josefin Sans"/>
                <a:cs typeface="Josefin Sans"/>
                <a:sym typeface="Josefin Sans"/>
              </a:rPr>
              <a:t>VentureBeat</a:t>
            </a:r>
            <a:r>
              <a:rPr lang="en" sz="1100">
                <a:latin typeface="Josefin Sans"/>
                <a:ea typeface="Josefin Sans"/>
                <a:cs typeface="Josefin Sans"/>
                <a:sym typeface="Josefin Sans"/>
              </a:rPr>
              <a:t>. https://venturebeat.com/2021/07/04/21-ways-medical-digital-twins-will-transform-healthcare/ (January 9, 2022).</a:t>
            </a:r>
            <a:endParaRPr sz="1100">
              <a:latin typeface="Josefin Sans"/>
              <a:ea typeface="Josefin Sans"/>
              <a:cs typeface="Josefin Sans"/>
              <a:sym typeface="Josefin Sans"/>
            </a:endParaRPr>
          </a:p>
          <a:p>
            <a:pPr indent="-298450" lvl="0" marL="457200" rtl="0" algn="l">
              <a:lnSpc>
                <a:spcPct val="115000"/>
              </a:lnSpc>
              <a:spcBef>
                <a:spcPts val="0"/>
              </a:spcBef>
              <a:spcAft>
                <a:spcPts val="0"/>
              </a:spcAft>
              <a:buClr>
                <a:srgbClr val="212121"/>
              </a:buClr>
              <a:buSzPts val="1100"/>
              <a:buFont typeface="Josefin Sans"/>
              <a:buAutoNum type="arabicPeriod"/>
            </a:pPr>
            <a:r>
              <a:rPr lang="en" sz="1100">
                <a:latin typeface="Josefin Sans"/>
                <a:ea typeface="Josefin Sans"/>
                <a:cs typeface="Josefin Sans"/>
                <a:sym typeface="Josefin Sans"/>
              </a:rPr>
              <a:t>Morales Orcajo, Enrique. 2021. “6 Digital Twin Applications in Healthcare – The Revolution of the Next Decade.” </a:t>
            </a:r>
            <a:r>
              <a:rPr i="1" lang="en" sz="1100">
                <a:latin typeface="Josefin Sans"/>
                <a:ea typeface="Josefin Sans"/>
                <a:cs typeface="Josefin Sans"/>
                <a:sym typeface="Josefin Sans"/>
              </a:rPr>
              <a:t>Linkedin</a:t>
            </a:r>
            <a:r>
              <a:rPr lang="en" sz="1100">
                <a:latin typeface="Josefin Sans"/>
                <a:ea typeface="Josefin Sans"/>
                <a:cs typeface="Josefin Sans"/>
                <a:sym typeface="Josefin Sans"/>
              </a:rPr>
              <a:t>. https://www.linkedin.com/pulse/6-digital-twin-applications-healthcare-revolution-enrique (January 9, 2022).</a:t>
            </a:r>
            <a:endParaRPr sz="1100">
              <a:latin typeface="Josefin Sans"/>
              <a:ea typeface="Josefin Sans"/>
              <a:cs typeface="Josefin Sans"/>
              <a:sym typeface="Josefin Sans"/>
            </a:endParaRPr>
          </a:p>
          <a:p>
            <a:pPr indent="-298450" lvl="0" marL="457200" rtl="0" algn="l">
              <a:lnSpc>
                <a:spcPct val="115000"/>
              </a:lnSpc>
              <a:spcBef>
                <a:spcPts val="0"/>
              </a:spcBef>
              <a:spcAft>
                <a:spcPts val="0"/>
              </a:spcAft>
              <a:buSzPts val="1100"/>
              <a:buFont typeface="Josefin Sans"/>
              <a:buAutoNum type="arabicPeriod"/>
            </a:pPr>
            <a:r>
              <a:rPr lang="en" sz="1100">
                <a:latin typeface="Josefin Sans"/>
                <a:ea typeface="Josefin Sans"/>
                <a:cs typeface="Josefin Sans"/>
                <a:sym typeface="Josefin Sans"/>
              </a:rPr>
              <a:t>Schwartz, S. M., Wildenhaus, K., Bucher, A., Byrd, B. (2020). </a:t>
            </a:r>
            <a:r>
              <a:rPr lang="en" sz="1100">
                <a:latin typeface="Josefin Sans"/>
                <a:ea typeface="Josefin Sans"/>
                <a:cs typeface="Josefin Sans"/>
                <a:sym typeface="Josefin Sans"/>
              </a:rPr>
              <a:t> “</a:t>
            </a:r>
            <a:r>
              <a:rPr lang="en" sz="1100">
                <a:latin typeface="Josefin Sans"/>
                <a:ea typeface="Josefin Sans"/>
                <a:cs typeface="Josefin Sans"/>
                <a:sym typeface="Josefin Sans"/>
              </a:rPr>
              <a:t>Digital Twins and the Emerging Science of Self: Implications for Digital Health Experience Design and “Small” Data</a:t>
            </a:r>
            <a:r>
              <a:rPr lang="en" sz="1100">
                <a:latin typeface="Josefin Sans"/>
                <a:ea typeface="Josefin Sans"/>
                <a:cs typeface="Josefin Sans"/>
                <a:sym typeface="Josefin Sans"/>
              </a:rPr>
              <a:t>“. </a:t>
            </a:r>
            <a:r>
              <a:rPr i="1" lang="en" sz="1100">
                <a:latin typeface="Josefin Sans"/>
                <a:ea typeface="Josefin Sans"/>
                <a:cs typeface="Josefin Sans"/>
                <a:sym typeface="Josefin Sans"/>
              </a:rPr>
              <a:t>Frontiers in Computer Science</a:t>
            </a:r>
            <a:r>
              <a:rPr lang="en" sz="1100">
                <a:latin typeface="Josefin Sans"/>
                <a:ea typeface="Josefin Sans"/>
                <a:cs typeface="Josefin Sans"/>
                <a:sym typeface="Josefin Sans"/>
              </a:rPr>
              <a:t> </a:t>
            </a:r>
            <a:r>
              <a:rPr i="1" lang="en" sz="1100">
                <a:latin typeface="Josefin Sans"/>
                <a:ea typeface="Josefin Sans"/>
                <a:cs typeface="Josefin Sans"/>
                <a:sym typeface="Josefin Sans"/>
              </a:rPr>
              <a:t>(2) </a:t>
            </a:r>
            <a:r>
              <a:rPr lang="en" sz="1100" u="sng">
                <a:solidFill>
                  <a:schemeClr val="hlink"/>
                </a:solidFill>
                <a:latin typeface="Josefin Sans"/>
                <a:ea typeface="Josefin Sans"/>
                <a:cs typeface="Josefin Sans"/>
                <a:sym typeface="Josefin Sans"/>
                <a:hlinkClick r:id="rId5"/>
              </a:rPr>
              <a:t>https://www.frontiersin.org/article/10.3389/fcomp.2020.00031</a:t>
            </a:r>
            <a:r>
              <a:rPr lang="en" sz="1100">
                <a:latin typeface="Josefin Sans"/>
                <a:ea typeface="Josefin Sans"/>
                <a:cs typeface="Josefin Sans"/>
                <a:sym typeface="Josefin Sans"/>
              </a:rPr>
              <a:t>  </a:t>
            </a:r>
            <a:endParaRPr sz="1100">
              <a:latin typeface="Josefin Sans"/>
              <a:ea typeface="Josefin Sans"/>
              <a:cs typeface="Josefin Sans"/>
              <a:sym typeface="Josefin Sans"/>
            </a:endParaRPr>
          </a:p>
          <a:p>
            <a:pPr indent="-298450" lvl="0" marL="457200" rtl="0" algn="l">
              <a:lnSpc>
                <a:spcPct val="115000"/>
              </a:lnSpc>
              <a:spcBef>
                <a:spcPts val="0"/>
              </a:spcBef>
              <a:spcAft>
                <a:spcPts val="0"/>
              </a:spcAft>
              <a:buClr>
                <a:srgbClr val="212121"/>
              </a:buClr>
              <a:buSzPts val="1100"/>
              <a:buFont typeface="Josefin Sans"/>
              <a:buAutoNum type="arabicPeriod"/>
            </a:pPr>
            <a:r>
              <a:rPr lang="en" sz="1100">
                <a:latin typeface="Josefin Sans"/>
                <a:ea typeface="Josefin Sans"/>
                <a:cs typeface="Josefin Sans"/>
                <a:sym typeface="Josefin Sans"/>
              </a:rPr>
              <a:t>Suomi, Visa. 2021. “Next-Generation Digital Twins in Healthcare.” </a:t>
            </a:r>
            <a:r>
              <a:rPr i="1" lang="en" sz="1100">
                <a:latin typeface="Josefin Sans"/>
                <a:ea typeface="Josefin Sans"/>
                <a:cs typeface="Josefin Sans"/>
                <a:sym typeface="Josefin Sans"/>
              </a:rPr>
              <a:t>MedTech Intelligence</a:t>
            </a:r>
            <a:r>
              <a:rPr lang="en" sz="1100">
                <a:latin typeface="Josefin Sans"/>
                <a:ea typeface="Josefin Sans"/>
                <a:cs typeface="Josefin Sans"/>
                <a:sym typeface="Josefin Sans"/>
              </a:rPr>
              <a:t>. https://www.medtechintelligence.com/column/next-generation-digital-twins-in-healthcare/ (January 9, 2022).</a:t>
            </a:r>
            <a:endParaRPr sz="1200">
              <a:solidFill>
                <a:srgbClr val="212121"/>
              </a:solidFill>
              <a:highlight>
                <a:srgbClr val="FFFFFF"/>
              </a:highlight>
              <a:latin typeface="Josefin Sans"/>
              <a:ea typeface="Josefin Sans"/>
              <a:cs typeface="Josefin Sans"/>
              <a:sym typeface="Josefi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Bibliography</a:t>
            </a:r>
            <a:endParaRPr/>
          </a:p>
        </p:txBody>
      </p:sp>
      <p:sp>
        <p:nvSpPr>
          <p:cNvPr id="907" name="Google Shape;907;p57"/>
          <p:cNvSpPr txBox="1"/>
          <p:nvPr/>
        </p:nvSpPr>
        <p:spPr>
          <a:xfrm>
            <a:off x="598750" y="938500"/>
            <a:ext cx="7776600" cy="1302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Font typeface="Josefin Sans"/>
              <a:buAutoNum type="arabicPeriod" startAt="9"/>
            </a:pPr>
            <a:r>
              <a:rPr lang="en" sz="1100">
                <a:latin typeface="Josefin Sans"/>
                <a:ea typeface="Josefin Sans"/>
                <a:cs typeface="Josefin Sans"/>
                <a:sym typeface="Josefin Sans"/>
              </a:rPr>
              <a:t>Björnsson, B., Borrebaeck, C., Elander, N., Gasslander, T., Gawel, D. R., Gustafsson, M., Jörnsten, R., Lee, E. J., Li, X., Lilja, S., Martínez-Enguita, D., Matussek, A., Sandström, P., Schäfer, S., Stenmarker, M., Sun, X. F., Sysoev, O., Zhang, H., &amp; Benson, M. (2019). Digital twins to personalize medicine. In </a:t>
            </a:r>
            <a:r>
              <a:rPr i="1" lang="en" sz="1100">
                <a:latin typeface="Josefin Sans"/>
                <a:ea typeface="Josefin Sans"/>
                <a:cs typeface="Josefin Sans"/>
                <a:sym typeface="Josefin Sans"/>
              </a:rPr>
              <a:t>Genome Medicine</a:t>
            </a:r>
            <a:r>
              <a:rPr lang="en" sz="1100">
                <a:latin typeface="Josefin Sans"/>
                <a:ea typeface="Josefin Sans"/>
                <a:cs typeface="Josefin Sans"/>
                <a:sym typeface="Josefin Sans"/>
              </a:rPr>
              <a:t> (Vol. 12, Issue 1). BioMed Central Ltd. </a:t>
            </a:r>
            <a:r>
              <a:rPr lang="en" sz="1100" u="sng">
                <a:solidFill>
                  <a:schemeClr val="hlink"/>
                </a:solidFill>
                <a:latin typeface="Josefin Sans"/>
                <a:ea typeface="Josefin Sans"/>
                <a:cs typeface="Josefin Sans"/>
                <a:sym typeface="Josefin Sans"/>
                <a:hlinkClick r:id="rId3"/>
              </a:rPr>
              <a:t>https://doi.org/10.1186/s13073-019-0701-3</a:t>
            </a:r>
            <a:r>
              <a:rPr lang="en" sz="1100">
                <a:latin typeface="Josefin Sans"/>
                <a:ea typeface="Josefin Sans"/>
                <a:cs typeface="Josefin Sans"/>
                <a:sym typeface="Josefin Sans"/>
              </a:rPr>
              <a:t> </a:t>
            </a:r>
            <a:endParaRPr sz="1100">
              <a:latin typeface="Josefin Sans"/>
              <a:ea typeface="Josefin Sans"/>
              <a:cs typeface="Josefin Sans"/>
              <a:sym typeface="Josefin Sans"/>
            </a:endParaRPr>
          </a:p>
          <a:p>
            <a:pPr indent="0" lvl="0" marL="457200" rtl="0" algn="l">
              <a:spcBef>
                <a:spcPts val="1200"/>
              </a:spcBef>
              <a:spcAft>
                <a:spcPts val="0"/>
              </a:spcAft>
              <a:buNone/>
            </a:pPr>
            <a:r>
              <a:t/>
            </a:r>
            <a:endParaRPr sz="1200">
              <a:solidFill>
                <a:srgbClr val="212121"/>
              </a:solidFill>
              <a:highlight>
                <a:srgbClr val="FFFFFF"/>
              </a:highlight>
              <a:latin typeface="Josefin Sans"/>
              <a:ea typeface="Josefin Sans"/>
              <a:cs typeface="Josefin Sans"/>
              <a:sym typeface="Josefi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1" name="Shape 911"/>
        <p:cNvGrpSpPr/>
        <p:nvPr/>
      </p:nvGrpSpPr>
      <p:grpSpPr>
        <a:xfrm>
          <a:off x="0" y="0"/>
          <a:ext cx="0" cy="0"/>
          <a:chOff x="0" y="0"/>
          <a:chExt cx="0" cy="0"/>
        </a:xfrm>
      </p:grpSpPr>
      <p:sp>
        <p:nvSpPr>
          <p:cNvPr id="912" name="Google Shape;912;p58"/>
          <p:cNvSpPr txBox="1"/>
          <p:nvPr>
            <p:ph type="ctrTitle"/>
          </p:nvPr>
        </p:nvSpPr>
        <p:spPr>
          <a:xfrm>
            <a:off x="4060750" y="741250"/>
            <a:ext cx="3939900" cy="47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Does anyone have any questions?  </a:t>
            </a:r>
            <a:endParaRPr/>
          </a:p>
        </p:txBody>
      </p:sp>
      <p:grpSp>
        <p:nvGrpSpPr>
          <p:cNvPr id="913" name="Google Shape;913;p58"/>
          <p:cNvGrpSpPr/>
          <p:nvPr/>
        </p:nvGrpSpPr>
        <p:grpSpPr>
          <a:xfrm>
            <a:off x="399481" y="838983"/>
            <a:ext cx="2986314" cy="3120193"/>
            <a:chOff x="1575694" y="930575"/>
            <a:chExt cx="1989550" cy="713693"/>
          </a:xfrm>
        </p:grpSpPr>
        <p:sp>
          <p:nvSpPr>
            <p:cNvPr id="914" name="Google Shape;914;p58"/>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600">
                  <a:solidFill>
                    <a:srgbClr val="434343"/>
                  </a:solidFill>
                  <a:latin typeface="Staatliches"/>
                  <a:ea typeface="Staatliches"/>
                  <a:cs typeface="Staatliches"/>
                  <a:sym typeface="Staatliches"/>
                </a:rPr>
                <a:t>THANKS</a:t>
              </a:r>
              <a:r>
                <a:rPr lang="en"/>
                <a:t> </a:t>
              </a:r>
              <a:endParaRPr/>
            </a:p>
          </p:txBody>
        </p:sp>
      </p:grpSp>
      <p:grpSp>
        <p:nvGrpSpPr>
          <p:cNvPr id="916" name="Google Shape;916;p58"/>
          <p:cNvGrpSpPr/>
          <p:nvPr/>
        </p:nvGrpSpPr>
        <p:grpSpPr>
          <a:xfrm>
            <a:off x="4671441" y="1318541"/>
            <a:ext cx="2292301" cy="2640538"/>
            <a:chOff x="4504300" y="469400"/>
            <a:chExt cx="3621900" cy="4131650"/>
          </a:xfrm>
        </p:grpSpPr>
        <p:sp>
          <p:nvSpPr>
            <p:cNvPr id="917" name="Google Shape;917;p58"/>
            <p:cNvSpPr/>
            <p:nvPr/>
          </p:nvSpPr>
          <p:spPr>
            <a:xfrm>
              <a:off x="4504300" y="469400"/>
              <a:ext cx="2017500" cy="16623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58"/>
            <p:cNvPicPr preferRelativeResize="0"/>
            <p:nvPr/>
          </p:nvPicPr>
          <p:blipFill>
            <a:blip r:embed="rId3">
              <a:alphaModFix/>
            </a:blip>
            <a:stretch>
              <a:fillRect/>
            </a:stretch>
          </p:blipFill>
          <p:spPr>
            <a:xfrm>
              <a:off x="6498788" y="3162463"/>
              <a:ext cx="1214875" cy="1214875"/>
            </a:xfrm>
            <a:prstGeom prst="rect">
              <a:avLst/>
            </a:prstGeom>
            <a:noFill/>
            <a:ln>
              <a:noFill/>
            </a:ln>
          </p:spPr>
        </p:pic>
        <p:sp>
          <p:nvSpPr>
            <p:cNvPr id="919" name="Google Shape;919;p58"/>
            <p:cNvSpPr/>
            <p:nvPr/>
          </p:nvSpPr>
          <p:spPr>
            <a:xfrm>
              <a:off x="6097475" y="2938750"/>
              <a:ext cx="2017500" cy="16623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6108700" y="1298750"/>
              <a:ext cx="2017500" cy="1662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4504300" y="2131700"/>
              <a:ext cx="2017500" cy="1662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58"/>
            <p:cNvPicPr preferRelativeResize="0"/>
            <p:nvPr/>
          </p:nvPicPr>
          <p:blipFill>
            <a:blip r:embed="rId4">
              <a:alphaModFix/>
            </a:blip>
            <a:stretch>
              <a:fillRect/>
            </a:stretch>
          </p:blipFill>
          <p:spPr>
            <a:xfrm>
              <a:off x="4738698" y="2401075"/>
              <a:ext cx="1336125" cy="1336125"/>
            </a:xfrm>
            <a:prstGeom prst="rect">
              <a:avLst/>
            </a:prstGeom>
            <a:noFill/>
            <a:ln>
              <a:noFill/>
            </a:ln>
          </p:spPr>
        </p:pic>
        <p:sp>
          <p:nvSpPr>
            <p:cNvPr id="923" name="Google Shape;923;p58"/>
            <p:cNvSpPr/>
            <p:nvPr/>
          </p:nvSpPr>
          <p:spPr>
            <a:xfrm>
              <a:off x="5466757" y="2401075"/>
              <a:ext cx="771600" cy="6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5535800" y="2401075"/>
              <a:ext cx="222300" cy="1689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5758049" y="2746100"/>
              <a:ext cx="137400" cy="11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5401900" y="2938750"/>
              <a:ext cx="222300" cy="1689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5264502" y="2629700"/>
              <a:ext cx="137400" cy="1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5511275" y="2696162"/>
              <a:ext cx="137400" cy="1164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p:nvPr/>
          </p:nvSpPr>
          <p:spPr>
            <a:xfrm>
              <a:off x="5351214" y="3010938"/>
              <a:ext cx="137400" cy="1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8"/>
            <p:cNvSpPr/>
            <p:nvPr/>
          </p:nvSpPr>
          <p:spPr>
            <a:xfrm>
              <a:off x="5895450" y="2569975"/>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p:nvPr/>
          </p:nvSpPr>
          <p:spPr>
            <a:xfrm>
              <a:off x="5792130" y="2961050"/>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8"/>
            <p:cNvSpPr/>
            <p:nvPr/>
          </p:nvSpPr>
          <p:spPr>
            <a:xfrm>
              <a:off x="6047850" y="2722375"/>
              <a:ext cx="75900" cy="600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58"/>
            <p:cNvPicPr preferRelativeResize="0"/>
            <p:nvPr/>
          </p:nvPicPr>
          <p:blipFill>
            <a:blip r:embed="rId5">
              <a:alphaModFix/>
            </a:blip>
            <a:stretch>
              <a:fillRect/>
            </a:stretch>
          </p:blipFill>
          <p:spPr>
            <a:xfrm>
              <a:off x="6491498" y="3162473"/>
              <a:ext cx="1229450" cy="1229450"/>
            </a:xfrm>
            <a:prstGeom prst="rect">
              <a:avLst/>
            </a:prstGeom>
            <a:noFill/>
            <a:ln>
              <a:noFill/>
            </a:ln>
          </p:spPr>
        </p:pic>
        <p:pic>
          <p:nvPicPr>
            <p:cNvPr id="934" name="Google Shape;934;p58"/>
            <p:cNvPicPr preferRelativeResize="0"/>
            <p:nvPr/>
          </p:nvPicPr>
          <p:blipFill>
            <a:blip r:embed="rId6">
              <a:alphaModFix/>
            </a:blip>
            <a:stretch>
              <a:fillRect/>
            </a:stretch>
          </p:blipFill>
          <p:spPr>
            <a:xfrm>
              <a:off x="4787625" y="632488"/>
              <a:ext cx="1336125" cy="1336125"/>
            </a:xfrm>
            <a:prstGeom prst="rect">
              <a:avLst/>
            </a:prstGeom>
            <a:noFill/>
            <a:ln>
              <a:noFill/>
            </a:ln>
          </p:spPr>
        </p:pic>
        <p:pic>
          <p:nvPicPr>
            <p:cNvPr id="935" name="Google Shape;935;p58"/>
            <p:cNvPicPr preferRelativeResize="0"/>
            <p:nvPr/>
          </p:nvPicPr>
          <p:blipFill>
            <a:blip r:embed="rId7">
              <a:alphaModFix/>
            </a:blip>
            <a:stretch>
              <a:fillRect/>
            </a:stretch>
          </p:blipFill>
          <p:spPr>
            <a:xfrm>
              <a:off x="6502150" y="1579850"/>
              <a:ext cx="1229450" cy="12294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grpSp>
        <p:nvGrpSpPr>
          <p:cNvPr id="208" name="Google Shape;208;p25"/>
          <p:cNvGrpSpPr/>
          <p:nvPr/>
        </p:nvGrpSpPr>
        <p:grpSpPr>
          <a:xfrm>
            <a:off x="277539" y="190910"/>
            <a:ext cx="8401607" cy="473841"/>
            <a:chOff x="1595908" y="976784"/>
            <a:chExt cx="6313200" cy="1898400"/>
          </a:xfrm>
        </p:grpSpPr>
        <p:sp>
          <p:nvSpPr>
            <p:cNvPr id="209" name="Google Shape;209;p25"/>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1595908" y="1024221"/>
              <a:ext cx="6313200" cy="15621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3"/>
                  </a:solidFill>
                  <a:latin typeface="Josefin Sans"/>
                  <a:ea typeface="Josefin Sans"/>
                  <a:cs typeface="Josefin Sans"/>
                  <a:sym typeface="Josefin Sans"/>
                </a:rPr>
                <a:t>INTRODUCTION AND DEFINITION</a:t>
              </a:r>
              <a:endParaRPr b="1" sz="2500">
                <a:latin typeface="Josefin Sans"/>
                <a:ea typeface="Josefin Sans"/>
                <a:cs typeface="Josefin Sans"/>
                <a:sym typeface="Josefin Sans"/>
              </a:endParaRPr>
            </a:p>
          </p:txBody>
        </p:sp>
      </p:grpSp>
      <p:pic>
        <p:nvPicPr>
          <p:cNvPr id="211" name="Google Shape;211;p25"/>
          <p:cNvPicPr preferRelativeResize="0"/>
          <p:nvPr/>
        </p:nvPicPr>
        <p:blipFill>
          <a:blip r:embed="rId3">
            <a:alphaModFix/>
          </a:blip>
          <a:stretch>
            <a:fillRect/>
          </a:stretch>
        </p:blipFill>
        <p:spPr>
          <a:xfrm>
            <a:off x="4046985" y="1302626"/>
            <a:ext cx="4505726" cy="2538225"/>
          </a:xfrm>
          <a:prstGeom prst="rect">
            <a:avLst/>
          </a:prstGeom>
          <a:noFill/>
          <a:ln>
            <a:noFill/>
          </a:ln>
        </p:spPr>
      </p:pic>
      <p:sp>
        <p:nvSpPr>
          <p:cNvPr id="212" name="Google Shape;212;p25"/>
          <p:cNvSpPr txBox="1"/>
          <p:nvPr/>
        </p:nvSpPr>
        <p:spPr>
          <a:xfrm>
            <a:off x="591288" y="1341663"/>
            <a:ext cx="37773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Josefin Sans"/>
                <a:ea typeface="Josefin Sans"/>
                <a:cs typeface="Josefin Sans"/>
                <a:sym typeface="Josefin Sans"/>
              </a:rPr>
              <a:t>DEFINITION:</a:t>
            </a:r>
            <a:endParaRPr b="1">
              <a:latin typeface="Josefin Sans"/>
              <a:ea typeface="Josefin Sans"/>
              <a:cs typeface="Josefin Sans"/>
              <a:sym typeface="Josefin Sans"/>
            </a:endParaRPr>
          </a:p>
          <a:p>
            <a:pPr indent="0" lvl="0" marL="0" rtl="0" algn="just">
              <a:spcBef>
                <a:spcPts val="0"/>
              </a:spcBef>
              <a:spcAft>
                <a:spcPts val="0"/>
              </a:spcAft>
              <a:buNone/>
            </a:pPr>
            <a:r>
              <a:t/>
            </a:r>
            <a:endParaRPr>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Digital replica of physical </a:t>
            </a:r>
            <a:r>
              <a:rPr b="1" lang="en">
                <a:latin typeface="Josefin Sans"/>
                <a:ea typeface="Josefin Sans"/>
                <a:cs typeface="Josefin Sans"/>
                <a:sym typeface="Josefin Sans"/>
              </a:rPr>
              <a:t>object, process or service. </a:t>
            </a:r>
            <a:endParaRPr b="1">
              <a:latin typeface="Josefin Sans"/>
              <a:ea typeface="Josefin Sans"/>
              <a:cs typeface="Josefin Sans"/>
              <a:sym typeface="Josefin Sans"/>
            </a:endParaRPr>
          </a:p>
          <a:p>
            <a:pPr indent="0" lvl="0" marL="457200" rtl="0" algn="just">
              <a:spcBef>
                <a:spcPts val="0"/>
              </a:spcBef>
              <a:spcAft>
                <a:spcPts val="0"/>
              </a:spcAft>
              <a:buNone/>
            </a:pPr>
            <a:r>
              <a:t/>
            </a:r>
            <a:endParaRPr b="1">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Pairs  physical and digital worlds using modern technologies. </a:t>
            </a:r>
            <a:endParaRPr>
              <a:latin typeface="Josefin Sans"/>
              <a:ea typeface="Josefin Sans"/>
              <a:cs typeface="Josefin Sans"/>
              <a:sym typeface="Josefin Sans"/>
            </a:endParaRPr>
          </a:p>
          <a:p>
            <a:pPr indent="0" lvl="0" marL="457200" rtl="0" algn="just">
              <a:spcBef>
                <a:spcPts val="0"/>
              </a:spcBef>
              <a:spcAft>
                <a:spcPts val="0"/>
              </a:spcAft>
              <a:buNone/>
            </a:pPr>
            <a:r>
              <a:t/>
            </a:r>
            <a:endParaRPr>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Their goal  is test and optimize physical objects virtually. </a:t>
            </a:r>
            <a:endParaRPr>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grpSp>
        <p:nvGrpSpPr>
          <p:cNvPr id="217" name="Google Shape;217;p26"/>
          <p:cNvGrpSpPr/>
          <p:nvPr/>
        </p:nvGrpSpPr>
        <p:grpSpPr>
          <a:xfrm>
            <a:off x="277539" y="190910"/>
            <a:ext cx="8401607" cy="473841"/>
            <a:chOff x="1595908" y="976784"/>
            <a:chExt cx="6313200" cy="1898400"/>
          </a:xfrm>
        </p:grpSpPr>
        <p:sp>
          <p:nvSpPr>
            <p:cNvPr id="218" name="Google Shape;218;p26"/>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1595908" y="1024221"/>
              <a:ext cx="6313200" cy="15621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3"/>
                  </a:solidFill>
                  <a:latin typeface="Josefin Sans"/>
                  <a:ea typeface="Josefin Sans"/>
                  <a:cs typeface="Josefin Sans"/>
                  <a:sym typeface="Josefin Sans"/>
                </a:rPr>
                <a:t>A LITTLE BIT OF CONTEXT</a:t>
              </a:r>
              <a:endParaRPr b="1" sz="2500">
                <a:latin typeface="Josefin Sans"/>
                <a:ea typeface="Josefin Sans"/>
                <a:cs typeface="Josefin Sans"/>
                <a:sym typeface="Josefin Sans"/>
              </a:endParaRPr>
            </a:p>
          </p:txBody>
        </p:sp>
      </p:grpSp>
      <p:pic>
        <p:nvPicPr>
          <p:cNvPr id="220" name="Google Shape;220;p26"/>
          <p:cNvPicPr preferRelativeResize="0"/>
          <p:nvPr/>
        </p:nvPicPr>
        <p:blipFill>
          <a:blip r:embed="rId3">
            <a:alphaModFix/>
          </a:blip>
          <a:stretch>
            <a:fillRect/>
          </a:stretch>
        </p:blipFill>
        <p:spPr>
          <a:xfrm>
            <a:off x="400075" y="1919396"/>
            <a:ext cx="2941568" cy="1963515"/>
          </a:xfrm>
          <a:prstGeom prst="rect">
            <a:avLst/>
          </a:prstGeom>
          <a:noFill/>
          <a:ln cap="flat" cmpd="sng" w="38100">
            <a:solidFill>
              <a:schemeClr val="accent1"/>
            </a:solidFill>
            <a:prstDash val="solid"/>
            <a:round/>
            <a:headEnd len="sm" w="sm" type="none"/>
            <a:tailEnd len="sm" w="sm" type="none"/>
          </a:ln>
        </p:spPr>
      </p:pic>
      <p:pic>
        <p:nvPicPr>
          <p:cNvPr id="221" name="Google Shape;221;p26"/>
          <p:cNvPicPr preferRelativeResize="0"/>
          <p:nvPr/>
        </p:nvPicPr>
        <p:blipFill>
          <a:blip r:embed="rId4">
            <a:alphaModFix/>
          </a:blip>
          <a:stretch>
            <a:fillRect/>
          </a:stretch>
        </p:blipFill>
        <p:spPr>
          <a:xfrm>
            <a:off x="3507193" y="1919396"/>
            <a:ext cx="2618020" cy="1963515"/>
          </a:xfrm>
          <a:prstGeom prst="rect">
            <a:avLst/>
          </a:prstGeom>
          <a:noFill/>
          <a:ln cap="flat" cmpd="sng" w="38100">
            <a:solidFill>
              <a:schemeClr val="accent1"/>
            </a:solidFill>
            <a:prstDash val="solid"/>
            <a:round/>
            <a:headEnd len="sm" w="sm" type="none"/>
            <a:tailEnd len="sm" w="sm" type="none"/>
          </a:ln>
        </p:spPr>
      </p:pic>
      <p:pic>
        <p:nvPicPr>
          <p:cNvPr id="222" name="Google Shape;222;p26"/>
          <p:cNvPicPr preferRelativeResize="0"/>
          <p:nvPr/>
        </p:nvPicPr>
        <p:blipFill>
          <a:blip r:embed="rId5">
            <a:alphaModFix/>
          </a:blip>
          <a:stretch>
            <a:fillRect/>
          </a:stretch>
        </p:blipFill>
        <p:spPr>
          <a:xfrm>
            <a:off x="6290762" y="1919384"/>
            <a:ext cx="2347510" cy="1963518"/>
          </a:xfrm>
          <a:prstGeom prst="rect">
            <a:avLst/>
          </a:prstGeom>
          <a:noFill/>
          <a:ln>
            <a:noFill/>
          </a:ln>
        </p:spPr>
      </p:pic>
      <p:sp>
        <p:nvSpPr>
          <p:cNvPr id="223" name="Google Shape;223;p26"/>
          <p:cNvSpPr/>
          <p:nvPr/>
        </p:nvSpPr>
        <p:spPr>
          <a:xfrm>
            <a:off x="2844175" y="1258800"/>
            <a:ext cx="1067700" cy="4740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5786275" y="1258800"/>
            <a:ext cx="1373100" cy="4740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txBox="1"/>
          <p:nvPr/>
        </p:nvSpPr>
        <p:spPr>
          <a:xfrm>
            <a:off x="446775" y="4053775"/>
            <a:ext cx="281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Josefin Sans"/>
                <a:ea typeface="Josefin Sans"/>
                <a:cs typeface="Josefin Sans"/>
                <a:sym typeface="Josefin Sans"/>
              </a:rPr>
              <a:t>Dr. </a:t>
            </a:r>
            <a:r>
              <a:rPr lang="en" sz="1600">
                <a:solidFill>
                  <a:srgbClr val="202122"/>
                </a:solidFill>
                <a:highlight>
                  <a:srgbClr val="FFFFFF"/>
                </a:highlight>
                <a:latin typeface="Josefin Sans"/>
                <a:ea typeface="Josefin Sans"/>
                <a:cs typeface="Josefin Sans"/>
                <a:sym typeface="Josefin Sans"/>
              </a:rPr>
              <a:t>David Hillel Gelernter</a:t>
            </a:r>
            <a:endParaRPr sz="1600">
              <a:solidFill>
                <a:srgbClr val="202122"/>
              </a:solidFill>
              <a:highlight>
                <a:srgbClr val="FFFFFF"/>
              </a:highlight>
              <a:latin typeface="Josefin Sans"/>
              <a:ea typeface="Josefin Sans"/>
              <a:cs typeface="Josefin Sans"/>
              <a:sym typeface="Josefin Sans"/>
            </a:endParaRPr>
          </a:p>
          <a:p>
            <a:pPr indent="0" lvl="0" marL="0" rtl="0" algn="ctr">
              <a:spcBef>
                <a:spcPts val="0"/>
              </a:spcBef>
              <a:spcAft>
                <a:spcPts val="0"/>
              </a:spcAft>
              <a:buNone/>
            </a:pPr>
            <a:r>
              <a:rPr lang="en" sz="1600">
                <a:solidFill>
                  <a:srgbClr val="202122"/>
                </a:solidFill>
                <a:highlight>
                  <a:srgbClr val="FFFFFF"/>
                </a:highlight>
                <a:latin typeface="Josefin Sans"/>
                <a:ea typeface="Josefin Sans"/>
                <a:cs typeface="Josefin Sans"/>
                <a:sym typeface="Josefin Sans"/>
              </a:rPr>
              <a:t>1990s </a:t>
            </a:r>
            <a:endParaRPr sz="1600">
              <a:latin typeface="Josefin Sans"/>
              <a:ea typeface="Josefin Sans"/>
              <a:cs typeface="Josefin Sans"/>
              <a:sym typeface="Josefin Sans"/>
            </a:endParaRPr>
          </a:p>
        </p:txBody>
      </p:sp>
      <p:sp>
        <p:nvSpPr>
          <p:cNvPr id="226" name="Google Shape;226;p26"/>
          <p:cNvSpPr txBox="1"/>
          <p:nvPr/>
        </p:nvSpPr>
        <p:spPr>
          <a:xfrm>
            <a:off x="3410400" y="4053775"/>
            <a:ext cx="281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Josefin Sans"/>
                <a:ea typeface="Josefin Sans"/>
                <a:cs typeface="Josefin Sans"/>
                <a:sym typeface="Josefin Sans"/>
              </a:rPr>
              <a:t>Dr. Michael Grieves</a:t>
            </a:r>
            <a:endParaRPr sz="1600">
              <a:latin typeface="Josefin Sans"/>
              <a:ea typeface="Josefin Sans"/>
              <a:cs typeface="Josefin Sans"/>
              <a:sym typeface="Josefin Sans"/>
            </a:endParaRPr>
          </a:p>
          <a:p>
            <a:pPr indent="0" lvl="0" marL="0" rtl="0" algn="ctr">
              <a:spcBef>
                <a:spcPts val="0"/>
              </a:spcBef>
              <a:spcAft>
                <a:spcPts val="0"/>
              </a:spcAft>
              <a:buNone/>
            </a:pPr>
            <a:r>
              <a:rPr lang="en" sz="1600">
                <a:latin typeface="Josefin Sans"/>
                <a:ea typeface="Josefin Sans"/>
                <a:cs typeface="Josefin Sans"/>
                <a:sym typeface="Josefin Sans"/>
              </a:rPr>
              <a:t>2002</a:t>
            </a:r>
            <a:endParaRPr sz="1600">
              <a:latin typeface="Josefin Sans"/>
              <a:ea typeface="Josefin Sans"/>
              <a:cs typeface="Josefin Sans"/>
              <a:sym typeface="Josefin Sans"/>
            </a:endParaRPr>
          </a:p>
        </p:txBody>
      </p:sp>
      <p:sp>
        <p:nvSpPr>
          <p:cNvPr id="227" name="Google Shape;227;p26"/>
          <p:cNvSpPr txBox="1"/>
          <p:nvPr/>
        </p:nvSpPr>
        <p:spPr>
          <a:xfrm>
            <a:off x="6058700" y="4053775"/>
            <a:ext cx="281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Josefin Sans"/>
              <a:ea typeface="Josefin Sans"/>
              <a:cs typeface="Josefin Sans"/>
              <a:sym typeface="Josefin Sans"/>
            </a:endParaRPr>
          </a:p>
          <a:p>
            <a:pPr indent="0" lvl="0" marL="0" rtl="0" algn="ctr">
              <a:spcBef>
                <a:spcPts val="0"/>
              </a:spcBef>
              <a:spcAft>
                <a:spcPts val="0"/>
              </a:spcAft>
              <a:buNone/>
            </a:pPr>
            <a:r>
              <a:rPr lang="en" sz="1600">
                <a:latin typeface="Josefin Sans"/>
                <a:ea typeface="Josefin Sans"/>
                <a:cs typeface="Josefin Sans"/>
                <a:sym typeface="Josefin Sans"/>
              </a:rPr>
              <a:t>2010</a:t>
            </a:r>
            <a:endParaRPr sz="1600">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grpSp>
        <p:nvGrpSpPr>
          <p:cNvPr id="232" name="Google Shape;232;p27"/>
          <p:cNvGrpSpPr/>
          <p:nvPr/>
        </p:nvGrpSpPr>
        <p:grpSpPr>
          <a:xfrm>
            <a:off x="277539" y="190910"/>
            <a:ext cx="8401607" cy="473841"/>
            <a:chOff x="1595908" y="976784"/>
            <a:chExt cx="6313200" cy="1898400"/>
          </a:xfrm>
        </p:grpSpPr>
        <p:sp>
          <p:nvSpPr>
            <p:cNvPr id="233" name="Google Shape;233;p27"/>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1595908" y="1024221"/>
              <a:ext cx="6313200" cy="15621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3"/>
                  </a:solidFill>
                  <a:latin typeface="Josefin Sans"/>
                  <a:ea typeface="Josefin Sans"/>
                  <a:cs typeface="Josefin Sans"/>
                  <a:sym typeface="Josefin Sans"/>
                </a:rPr>
                <a:t>DIGITAL TWINS IN A MEDICINE CONTEXT</a:t>
              </a:r>
              <a:endParaRPr b="1" sz="2500">
                <a:latin typeface="Josefin Sans"/>
                <a:ea typeface="Josefin Sans"/>
                <a:cs typeface="Josefin Sans"/>
                <a:sym typeface="Josefin Sans"/>
              </a:endParaRPr>
            </a:p>
          </p:txBody>
        </p:sp>
      </p:grpSp>
      <p:pic>
        <p:nvPicPr>
          <p:cNvPr id="235" name="Google Shape;235;p27"/>
          <p:cNvPicPr preferRelativeResize="0"/>
          <p:nvPr/>
        </p:nvPicPr>
        <p:blipFill>
          <a:blip r:embed="rId3">
            <a:alphaModFix/>
          </a:blip>
          <a:stretch>
            <a:fillRect/>
          </a:stretch>
        </p:blipFill>
        <p:spPr>
          <a:xfrm>
            <a:off x="5116150" y="912525"/>
            <a:ext cx="3335950" cy="3645125"/>
          </a:xfrm>
          <a:prstGeom prst="rect">
            <a:avLst/>
          </a:prstGeom>
          <a:noFill/>
          <a:ln>
            <a:noFill/>
          </a:ln>
        </p:spPr>
      </p:pic>
      <p:sp>
        <p:nvSpPr>
          <p:cNvPr id="236" name="Google Shape;236;p27"/>
          <p:cNvSpPr txBox="1"/>
          <p:nvPr/>
        </p:nvSpPr>
        <p:spPr>
          <a:xfrm>
            <a:off x="5116150" y="4607700"/>
            <a:ext cx="33360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1. </a:t>
            </a:r>
            <a:r>
              <a:rPr lang="en" sz="1000">
                <a:highlight>
                  <a:srgbClr val="FFFFFF"/>
                </a:highlight>
                <a:latin typeface="Josefin Sans"/>
                <a:ea typeface="Josefin Sans"/>
                <a:cs typeface="Josefin Sans"/>
                <a:sym typeface="Josefin Sans"/>
              </a:rPr>
              <a:t>Composition of a digital twin. </a:t>
            </a:r>
            <a:r>
              <a:rPr b="1" lang="en" sz="1000">
                <a:highlight>
                  <a:srgbClr val="FFFFFF"/>
                </a:highlight>
                <a:latin typeface="Josefin Sans"/>
                <a:ea typeface="Josefin Sans"/>
                <a:cs typeface="Josefin Sans"/>
                <a:sym typeface="Josefin Sans"/>
              </a:rPr>
              <a:t>Ref: </a:t>
            </a:r>
            <a:r>
              <a:rPr lang="en" sz="1000">
                <a:highlight>
                  <a:srgbClr val="FFFFFF"/>
                </a:highlight>
                <a:latin typeface="Josefin Sans"/>
                <a:ea typeface="Josefin Sans"/>
                <a:cs typeface="Josefin Sans"/>
                <a:sym typeface="Josefin Sans"/>
              </a:rPr>
              <a:t>Kamel Boulos, M. N., &amp; Zhang, P. (2021)</a:t>
            </a:r>
            <a:endParaRPr sz="1000">
              <a:latin typeface="Josefin Sans"/>
              <a:ea typeface="Josefin Sans"/>
              <a:cs typeface="Josefin Sans"/>
              <a:sym typeface="Josefin Sans"/>
            </a:endParaRPr>
          </a:p>
        </p:txBody>
      </p:sp>
      <p:sp>
        <p:nvSpPr>
          <p:cNvPr id="237" name="Google Shape;237;p27"/>
          <p:cNvSpPr txBox="1"/>
          <p:nvPr/>
        </p:nvSpPr>
        <p:spPr>
          <a:xfrm>
            <a:off x="580275" y="1401900"/>
            <a:ext cx="37773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Josefin Sans"/>
                <a:ea typeface="Josefin Sans"/>
                <a:cs typeface="Josefin Sans"/>
                <a:sym typeface="Josefin Sans"/>
              </a:rPr>
              <a:t>The 3 components of a digital twin: </a:t>
            </a:r>
            <a:endParaRPr b="1">
              <a:latin typeface="Josefin Sans"/>
              <a:ea typeface="Josefin Sans"/>
              <a:cs typeface="Josefin Sans"/>
              <a:sym typeface="Josefin Sans"/>
            </a:endParaRPr>
          </a:p>
          <a:p>
            <a:pPr indent="0" lvl="0" marL="0" rtl="0" algn="just">
              <a:spcBef>
                <a:spcPts val="0"/>
              </a:spcBef>
              <a:spcAft>
                <a:spcPts val="0"/>
              </a:spcAft>
              <a:buNone/>
            </a:pPr>
            <a:r>
              <a:t/>
            </a:r>
            <a:endParaRPr>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The physical product in the physical space.</a:t>
            </a:r>
            <a:endParaRPr b="1">
              <a:latin typeface="Josefin Sans"/>
              <a:ea typeface="Josefin Sans"/>
              <a:cs typeface="Josefin Sans"/>
              <a:sym typeface="Josefin Sans"/>
            </a:endParaRPr>
          </a:p>
          <a:p>
            <a:pPr indent="0" lvl="0" marL="457200" rtl="0" algn="just">
              <a:spcBef>
                <a:spcPts val="0"/>
              </a:spcBef>
              <a:spcAft>
                <a:spcPts val="0"/>
              </a:spcAft>
              <a:buNone/>
            </a:pPr>
            <a:r>
              <a:t/>
            </a:r>
            <a:endParaRPr b="1">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The digital representation of the physical product in the virtual environment.</a:t>
            </a:r>
            <a:endParaRPr>
              <a:latin typeface="Josefin Sans"/>
              <a:ea typeface="Josefin Sans"/>
              <a:cs typeface="Josefin Sans"/>
              <a:sym typeface="Josefin Sans"/>
            </a:endParaRPr>
          </a:p>
          <a:p>
            <a:pPr indent="0" lvl="0" marL="457200" rtl="0" algn="just">
              <a:spcBef>
                <a:spcPts val="0"/>
              </a:spcBef>
              <a:spcAft>
                <a:spcPts val="0"/>
              </a:spcAft>
              <a:buNone/>
            </a:pPr>
            <a:r>
              <a:t/>
            </a:r>
            <a:endParaRPr>
              <a:latin typeface="Josefin Sans"/>
              <a:ea typeface="Josefin Sans"/>
              <a:cs typeface="Josefin Sans"/>
              <a:sym typeface="Josefin Sans"/>
            </a:endParaRPr>
          </a:p>
          <a:p>
            <a:pPr indent="-317500" lvl="0" marL="457200" rtl="0" algn="just">
              <a:spcBef>
                <a:spcPts val="0"/>
              </a:spcBef>
              <a:spcAft>
                <a:spcPts val="0"/>
              </a:spcAft>
              <a:buSzPts val="1400"/>
              <a:buFont typeface="Josefin Sans"/>
              <a:buChar char="●"/>
            </a:pPr>
            <a:r>
              <a:rPr lang="en">
                <a:latin typeface="Josefin Sans"/>
                <a:ea typeface="Josefin Sans"/>
                <a:cs typeface="Josefin Sans"/>
                <a:sym typeface="Josefin Sans"/>
              </a:rPr>
              <a:t>Connection between the two of them.</a:t>
            </a:r>
            <a:endParaRPr>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1" name="Shape 241"/>
        <p:cNvGrpSpPr/>
        <p:nvPr/>
      </p:nvGrpSpPr>
      <p:grpSpPr>
        <a:xfrm>
          <a:off x="0" y="0"/>
          <a:ext cx="0" cy="0"/>
          <a:chOff x="0" y="0"/>
          <a:chExt cx="0" cy="0"/>
        </a:xfrm>
      </p:grpSpPr>
      <p:grpSp>
        <p:nvGrpSpPr>
          <p:cNvPr id="242" name="Google Shape;242;p28"/>
          <p:cNvGrpSpPr/>
          <p:nvPr/>
        </p:nvGrpSpPr>
        <p:grpSpPr>
          <a:xfrm>
            <a:off x="277539" y="190910"/>
            <a:ext cx="8401607" cy="473841"/>
            <a:chOff x="1595908" y="976784"/>
            <a:chExt cx="6313200" cy="1898400"/>
          </a:xfrm>
        </p:grpSpPr>
        <p:sp>
          <p:nvSpPr>
            <p:cNvPr id="243" name="Google Shape;243;p28"/>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1595908" y="1024221"/>
              <a:ext cx="6313200" cy="15621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3"/>
                  </a:solidFill>
                  <a:latin typeface="Josefin Sans"/>
                  <a:ea typeface="Josefin Sans"/>
                  <a:cs typeface="Josefin Sans"/>
                  <a:sym typeface="Josefin Sans"/>
                </a:rPr>
                <a:t>DIGITAL TWINS IN A MEDICINE CONTEXT</a:t>
              </a:r>
              <a:endParaRPr b="1" sz="2500">
                <a:latin typeface="Josefin Sans"/>
                <a:ea typeface="Josefin Sans"/>
                <a:cs typeface="Josefin Sans"/>
                <a:sym typeface="Josefin Sans"/>
              </a:endParaRPr>
            </a:p>
          </p:txBody>
        </p:sp>
      </p:grpSp>
      <p:sp>
        <p:nvSpPr>
          <p:cNvPr id="245" name="Google Shape;245;p28"/>
          <p:cNvSpPr txBox="1"/>
          <p:nvPr/>
        </p:nvSpPr>
        <p:spPr>
          <a:xfrm>
            <a:off x="719600" y="4327125"/>
            <a:ext cx="33360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2. </a:t>
            </a:r>
            <a:r>
              <a:rPr lang="en" sz="1000">
                <a:highlight>
                  <a:srgbClr val="FFFFFF"/>
                </a:highlight>
                <a:latin typeface="Josefin Sans"/>
                <a:ea typeface="Josefin Sans"/>
                <a:cs typeface="Josefin Sans"/>
                <a:sym typeface="Josefin Sans"/>
              </a:rPr>
              <a:t>Some examples of different types of human digital twins.</a:t>
            </a:r>
            <a:r>
              <a:rPr lang="en" sz="1000">
                <a:highlight>
                  <a:srgbClr val="FFFFFF"/>
                </a:highlight>
              </a:rPr>
              <a:t> </a:t>
            </a:r>
            <a:r>
              <a:rPr b="1" lang="en" sz="1000">
                <a:highlight>
                  <a:srgbClr val="FFFFFF"/>
                </a:highlight>
                <a:latin typeface="Josefin Sans"/>
                <a:ea typeface="Josefin Sans"/>
                <a:cs typeface="Josefin Sans"/>
                <a:sym typeface="Josefin Sans"/>
              </a:rPr>
              <a:t>Ref: </a:t>
            </a:r>
            <a:r>
              <a:rPr lang="en" sz="1000">
                <a:highlight>
                  <a:srgbClr val="FFFFFF"/>
                </a:highlight>
                <a:latin typeface="Josefin Sans"/>
                <a:ea typeface="Josefin Sans"/>
                <a:cs typeface="Josefin Sans"/>
                <a:sym typeface="Josefin Sans"/>
              </a:rPr>
              <a:t>Kamel Boulos, M. N., &amp; Zhang, P. (2021)</a:t>
            </a:r>
            <a:endParaRPr sz="1000">
              <a:latin typeface="Josefin Sans"/>
              <a:ea typeface="Josefin Sans"/>
              <a:cs typeface="Josefin Sans"/>
              <a:sym typeface="Josefin Sans"/>
            </a:endParaRPr>
          </a:p>
        </p:txBody>
      </p:sp>
      <p:pic>
        <p:nvPicPr>
          <p:cNvPr id="246" name="Google Shape;246;p28"/>
          <p:cNvPicPr preferRelativeResize="0"/>
          <p:nvPr/>
        </p:nvPicPr>
        <p:blipFill>
          <a:blip r:embed="rId3">
            <a:alphaModFix/>
          </a:blip>
          <a:stretch>
            <a:fillRect/>
          </a:stretch>
        </p:blipFill>
        <p:spPr>
          <a:xfrm>
            <a:off x="760913" y="823888"/>
            <a:ext cx="3253375" cy="3409650"/>
          </a:xfrm>
          <a:prstGeom prst="rect">
            <a:avLst/>
          </a:prstGeom>
          <a:noFill/>
          <a:ln>
            <a:noFill/>
          </a:ln>
        </p:spPr>
      </p:pic>
      <p:pic>
        <p:nvPicPr>
          <p:cNvPr id="247" name="Google Shape;247;p28"/>
          <p:cNvPicPr preferRelativeResize="0"/>
          <p:nvPr/>
        </p:nvPicPr>
        <p:blipFill>
          <a:blip r:embed="rId4">
            <a:alphaModFix/>
          </a:blip>
          <a:stretch>
            <a:fillRect/>
          </a:stretch>
        </p:blipFill>
        <p:spPr>
          <a:xfrm>
            <a:off x="4417265" y="823900"/>
            <a:ext cx="3760635" cy="3409650"/>
          </a:xfrm>
          <a:prstGeom prst="rect">
            <a:avLst/>
          </a:prstGeom>
          <a:noFill/>
          <a:ln>
            <a:noFill/>
          </a:ln>
        </p:spPr>
      </p:pic>
      <p:sp>
        <p:nvSpPr>
          <p:cNvPr id="248" name="Google Shape;248;p28"/>
          <p:cNvSpPr txBox="1"/>
          <p:nvPr/>
        </p:nvSpPr>
        <p:spPr>
          <a:xfrm>
            <a:off x="4417375" y="4327125"/>
            <a:ext cx="37605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3. </a:t>
            </a:r>
            <a:r>
              <a:rPr lang="en" sz="1000">
                <a:highlight>
                  <a:srgbClr val="FFFFFF"/>
                </a:highlight>
                <a:latin typeface="Josefin Sans"/>
                <a:ea typeface="Josefin Sans"/>
                <a:cs typeface="Josefin Sans"/>
                <a:sym typeface="Josefin Sans"/>
              </a:rPr>
              <a:t>Summary image of the usability of digital twins in medicine</a:t>
            </a:r>
            <a:r>
              <a:rPr lang="en" sz="1000"/>
              <a:t>. </a:t>
            </a:r>
            <a:r>
              <a:rPr lang="en" sz="1000">
                <a:highlight>
                  <a:srgbClr val="FFFFFF"/>
                </a:highlight>
              </a:rPr>
              <a:t> </a:t>
            </a:r>
            <a:r>
              <a:rPr b="1" lang="en" sz="1000">
                <a:highlight>
                  <a:srgbClr val="FFFFFF"/>
                </a:highlight>
                <a:latin typeface="Josefin Sans"/>
                <a:ea typeface="Josefin Sans"/>
                <a:cs typeface="Josefin Sans"/>
                <a:sym typeface="Josefin Sans"/>
              </a:rPr>
              <a:t>Ref: </a:t>
            </a:r>
            <a:r>
              <a:rPr lang="en" sz="1000">
                <a:highlight>
                  <a:srgbClr val="FFFFFF"/>
                </a:highlight>
                <a:latin typeface="Josefin Sans"/>
                <a:ea typeface="Josefin Sans"/>
                <a:cs typeface="Josefin Sans"/>
                <a:sym typeface="Josefin Sans"/>
              </a:rPr>
              <a:t>Kamel Boulos, M. N., &amp; Zhang, P. (2021)</a:t>
            </a:r>
            <a:endParaRPr sz="1000">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 name="Shape 252"/>
        <p:cNvGrpSpPr/>
        <p:nvPr/>
      </p:nvGrpSpPr>
      <p:grpSpPr>
        <a:xfrm>
          <a:off x="0" y="0"/>
          <a:ext cx="0" cy="0"/>
          <a:chOff x="0" y="0"/>
          <a:chExt cx="0" cy="0"/>
        </a:xfrm>
      </p:grpSpPr>
      <p:grpSp>
        <p:nvGrpSpPr>
          <p:cNvPr id="253" name="Google Shape;253;p29"/>
          <p:cNvGrpSpPr/>
          <p:nvPr/>
        </p:nvGrpSpPr>
        <p:grpSpPr>
          <a:xfrm>
            <a:off x="277539" y="190910"/>
            <a:ext cx="8401607" cy="473841"/>
            <a:chOff x="1595908" y="976784"/>
            <a:chExt cx="6313200" cy="1898400"/>
          </a:xfrm>
        </p:grpSpPr>
        <p:sp>
          <p:nvSpPr>
            <p:cNvPr id="254" name="Google Shape;254;p29"/>
            <p:cNvSpPr/>
            <p:nvPr/>
          </p:nvSpPr>
          <p:spPr>
            <a:xfrm>
              <a:off x="1616152" y="976784"/>
              <a:ext cx="6272700" cy="189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595908" y="1024221"/>
              <a:ext cx="6313200" cy="15621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3"/>
                  </a:solidFill>
                  <a:latin typeface="Josefin Sans"/>
                  <a:ea typeface="Josefin Sans"/>
                  <a:cs typeface="Josefin Sans"/>
                  <a:sym typeface="Josefin Sans"/>
                </a:rPr>
                <a:t>DIGITAL TWINS IN A MEDICINE CONTEXT</a:t>
              </a:r>
              <a:endParaRPr b="1" sz="2500">
                <a:latin typeface="Josefin Sans"/>
                <a:ea typeface="Josefin Sans"/>
                <a:cs typeface="Josefin Sans"/>
                <a:sym typeface="Josefin Sans"/>
              </a:endParaRPr>
            </a:p>
          </p:txBody>
        </p:sp>
      </p:grpSp>
      <p:sp>
        <p:nvSpPr>
          <p:cNvPr id="256" name="Google Shape;256;p29"/>
          <p:cNvSpPr txBox="1"/>
          <p:nvPr/>
        </p:nvSpPr>
        <p:spPr>
          <a:xfrm>
            <a:off x="776200" y="4327125"/>
            <a:ext cx="74043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latin typeface="Josefin Sans"/>
                <a:ea typeface="Josefin Sans"/>
                <a:cs typeface="Josefin Sans"/>
                <a:sym typeface="Josefin Sans"/>
              </a:rPr>
              <a:t>Figure 4. </a:t>
            </a:r>
            <a:r>
              <a:rPr lang="en" sz="1000">
                <a:highlight>
                  <a:srgbClr val="FFFFFF"/>
                </a:highlight>
                <a:latin typeface="Josefin Sans"/>
                <a:ea typeface="Josefin Sans"/>
                <a:cs typeface="Josefin Sans"/>
                <a:sym typeface="Josefin Sans"/>
              </a:rPr>
              <a:t>Envisioned clinical workflow using the fully developed digital twin concept.</a:t>
            </a:r>
            <a:r>
              <a:rPr lang="en" sz="1000"/>
              <a:t> </a:t>
            </a:r>
            <a:r>
              <a:rPr lang="en" sz="1000">
                <a:highlight>
                  <a:srgbClr val="FFFFFF"/>
                </a:highlight>
              </a:rPr>
              <a:t> </a:t>
            </a:r>
            <a:r>
              <a:rPr b="1" lang="en" sz="1000">
                <a:highlight>
                  <a:srgbClr val="FFFFFF"/>
                </a:highlight>
                <a:latin typeface="Josefin Sans"/>
                <a:ea typeface="Josefin Sans"/>
                <a:cs typeface="Josefin Sans"/>
                <a:sym typeface="Josefin Sans"/>
              </a:rPr>
              <a:t>Ref: </a:t>
            </a:r>
            <a:r>
              <a:rPr lang="en" sz="1000">
                <a:solidFill>
                  <a:srgbClr val="212121"/>
                </a:solidFill>
                <a:highlight>
                  <a:srgbClr val="FFFFFF"/>
                </a:highlight>
                <a:latin typeface="Josefin Sans"/>
                <a:ea typeface="Josefin Sans"/>
                <a:cs typeface="Josefin Sans"/>
                <a:sym typeface="Josefin Sans"/>
              </a:rPr>
              <a:t>Corral-Acero, J., Margara, F., Marciniak, M., Rodero, C., Loncaric, F., Feng, Y., Gilbert, A., Fernandes, J. F., Bukhari, H. A., Wajdan, A., Martinez, M. V., Santos, M. S., Shamohammdi, M., Luo, H., Westphal, P., Leeson, P., DiAchille, P., Gurev, V., Mayr, M., Geris, L., … Lamata, P. (2020)</a:t>
            </a:r>
            <a:endParaRPr sz="800">
              <a:latin typeface="Josefin Sans"/>
              <a:ea typeface="Josefin Sans"/>
              <a:cs typeface="Josefin Sans"/>
              <a:sym typeface="Josefin Sans"/>
            </a:endParaRPr>
          </a:p>
        </p:txBody>
      </p:sp>
      <p:pic>
        <p:nvPicPr>
          <p:cNvPr id="257" name="Google Shape;257;p29"/>
          <p:cNvPicPr preferRelativeResize="0"/>
          <p:nvPr/>
        </p:nvPicPr>
        <p:blipFill>
          <a:blip r:embed="rId3">
            <a:alphaModFix/>
          </a:blip>
          <a:stretch>
            <a:fillRect/>
          </a:stretch>
        </p:blipFill>
        <p:spPr>
          <a:xfrm>
            <a:off x="499263" y="1134050"/>
            <a:ext cx="8145025" cy="31930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cxnSp>
        <p:nvCxnSpPr>
          <p:cNvPr id="262" name="Google Shape;262;p30"/>
          <p:cNvCxnSpPr>
            <a:stCxn id="263" idx="1"/>
          </p:cNvCxnSpPr>
          <p:nvPr/>
        </p:nvCxnSpPr>
        <p:spPr>
          <a:xfrm rot="5400000">
            <a:off x="2524067" y="-253276"/>
            <a:ext cx="378300" cy="2576100"/>
          </a:xfrm>
          <a:prstGeom prst="bentConnector4">
            <a:avLst>
              <a:gd fmla="val -72539" name="adj1"/>
              <a:gd fmla="val 50704" name="adj2"/>
            </a:avLst>
          </a:prstGeom>
          <a:noFill/>
          <a:ln cap="flat" cmpd="sng" w="9525">
            <a:solidFill>
              <a:srgbClr val="666666"/>
            </a:solidFill>
            <a:prstDash val="solid"/>
            <a:round/>
            <a:headEnd len="med" w="med" type="oval"/>
            <a:tailEnd len="med" w="med" type="none"/>
          </a:ln>
        </p:spPr>
      </p:cxnSp>
      <p:grpSp>
        <p:nvGrpSpPr>
          <p:cNvPr id="264" name="Google Shape;264;p30"/>
          <p:cNvGrpSpPr/>
          <p:nvPr/>
        </p:nvGrpSpPr>
        <p:grpSpPr>
          <a:xfrm>
            <a:off x="2741990" y="712050"/>
            <a:ext cx="3515750" cy="3719409"/>
            <a:chOff x="2788540" y="1012550"/>
            <a:chExt cx="3515750" cy="3719409"/>
          </a:xfrm>
        </p:grpSpPr>
        <p:sp>
          <p:nvSpPr>
            <p:cNvPr id="265" name="Google Shape;265;p30"/>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266" name="Google Shape;266;p30"/>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sp>
          <p:nvSpPr>
            <p:cNvPr id="267" name="Google Shape;267;p30"/>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FCB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4011527" y="11098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Fira Sans Extra Condensed"/>
                <a:ea typeface="Fira Sans Extra Condensed"/>
                <a:cs typeface="Fira Sans Extra Condensed"/>
                <a:sym typeface="Fira Sans Extra Condensed"/>
              </a:endParaRPr>
            </a:p>
          </p:txBody>
        </p:sp>
      </p:grpSp>
      <p:grpSp>
        <p:nvGrpSpPr>
          <p:cNvPr id="295" name="Google Shape;295;p30"/>
          <p:cNvGrpSpPr/>
          <p:nvPr/>
        </p:nvGrpSpPr>
        <p:grpSpPr>
          <a:xfrm>
            <a:off x="6853705" y="1000583"/>
            <a:ext cx="1734600" cy="1729392"/>
            <a:chOff x="6949580" y="1001783"/>
            <a:chExt cx="1734600" cy="1729392"/>
          </a:xfrm>
        </p:grpSpPr>
        <p:sp>
          <p:nvSpPr>
            <p:cNvPr id="296" name="Google Shape;296;p30"/>
            <p:cNvSpPr/>
            <p:nvPr/>
          </p:nvSpPr>
          <p:spPr>
            <a:xfrm>
              <a:off x="7514630" y="1001783"/>
              <a:ext cx="604500" cy="6045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b="1" sz="1800">
                <a:solidFill>
                  <a:srgbClr val="FFFFFF"/>
                </a:solidFill>
                <a:latin typeface="Fira Sans Extra Condensed"/>
                <a:ea typeface="Fira Sans Extra Condensed"/>
                <a:cs typeface="Fira Sans Extra Condensed"/>
                <a:sym typeface="Fira Sans Extra Condensed"/>
              </a:endParaRPr>
            </a:p>
          </p:txBody>
        </p:sp>
        <p:sp>
          <p:nvSpPr>
            <p:cNvPr id="297" name="Google Shape;297;p30"/>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Improving healthcare organisations</a:t>
              </a:r>
              <a:endParaRPr b="1" sz="1800">
                <a:solidFill>
                  <a:srgbClr val="000000"/>
                </a:solidFill>
                <a:latin typeface="Fira Sans Extra Condensed"/>
                <a:ea typeface="Fira Sans Extra Condensed"/>
                <a:cs typeface="Fira Sans Extra Condensed"/>
                <a:sym typeface="Fira Sans Extra Condensed"/>
              </a:endParaRPr>
            </a:p>
          </p:txBody>
        </p:sp>
        <p:sp>
          <p:nvSpPr>
            <p:cNvPr id="298" name="Google Shape;298;p30"/>
            <p:cNvSpPr txBox="1"/>
            <p:nvPr/>
          </p:nvSpPr>
          <p:spPr>
            <a:xfrm>
              <a:off x="7054580"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299" name="Google Shape;299;p30"/>
          <p:cNvGrpSpPr/>
          <p:nvPr/>
        </p:nvGrpSpPr>
        <p:grpSpPr>
          <a:xfrm>
            <a:off x="532953" y="1173033"/>
            <a:ext cx="1734600" cy="1172342"/>
            <a:chOff x="456753" y="944433"/>
            <a:chExt cx="1734600" cy="1172342"/>
          </a:xfrm>
        </p:grpSpPr>
        <p:sp>
          <p:nvSpPr>
            <p:cNvPr id="300" name="Google Shape;300;p30"/>
            <p:cNvSpPr/>
            <p:nvPr/>
          </p:nvSpPr>
          <p:spPr>
            <a:xfrm>
              <a:off x="1021803" y="944433"/>
              <a:ext cx="604500" cy="604500"/>
            </a:xfrm>
            <a:prstGeom prst="ellipse">
              <a:avLst/>
            </a:prstGeom>
            <a:solidFill>
              <a:srgbClr val="FCBF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b="1" sz="1800">
                <a:solidFill>
                  <a:srgbClr val="FFFFFF"/>
                </a:solidFill>
                <a:latin typeface="Fira Sans Extra Condensed"/>
                <a:ea typeface="Fira Sans Extra Condensed"/>
                <a:cs typeface="Fira Sans Extra Condensed"/>
                <a:sym typeface="Fira Sans Extra Condensed"/>
              </a:endParaRPr>
            </a:p>
          </p:txBody>
        </p:sp>
        <p:sp>
          <p:nvSpPr>
            <p:cNvPr id="301" name="Google Shape;301;p30"/>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Personalized medicine</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302" name="Google Shape;302;p30"/>
          <p:cNvGrpSpPr/>
          <p:nvPr/>
        </p:nvGrpSpPr>
        <p:grpSpPr>
          <a:xfrm>
            <a:off x="532953" y="3271275"/>
            <a:ext cx="1734600" cy="1080522"/>
            <a:chOff x="456753" y="3042675"/>
            <a:chExt cx="1734600" cy="1080522"/>
          </a:xfrm>
        </p:grpSpPr>
        <p:sp>
          <p:nvSpPr>
            <p:cNvPr id="303" name="Google Shape;303;p30"/>
            <p:cNvSpPr/>
            <p:nvPr/>
          </p:nvSpPr>
          <p:spPr>
            <a:xfrm>
              <a:off x="1021803" y="3042675"/>
              <a:ext cx="604500" cy="604500"/>
            </a:xfrm>
            <a:prstGeom prst="ellipse">
              <a:avLst/>
            </a:prstGeom>
            <a:solidFill>
              <a:srgbClr val="EA48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b="1" sz="1800">
                <a:solidFill>
                  <a:srgbClr val="FFFFFF"/>
                </a:solidFill>
                <a:latin typeface="Fira Sans Extra Condensed"/>
                <a:ea typeface="Fira Sans Extra Condensed"/>
                <a:cs typeface="Fira Sans Extra Condensed"/>
                <a:sym typeface="Fira Sans Extra Condensed"/>
              </a:endParaRPr>
            </a:p>
          </p:txBody>
        </p:sp>
        <p:sp>
          <p:nvSpPr>
            <p:cNvPr id="304" name="Google Shape;304;p30"/>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700">
                  <a:latin typeface="Fira Sans Extra Condensed"/>
                  <a:ea typeface="Fira Sans Extra Condensed"/>
                  <a:cs typeface="Fira Sans Extra Condensed"/>
                  <a:sym typeface="Fira Sans Extra Condensed"/>
                </a:rPr>
                <a:t>Drug and medical device development</a:t>
              </a:r>
              <a:endParaRPr b="1" sz="1700">
                <a:solidFill>
                  <a:srgbClr val="000000"/>
                </a:solidFill>
                <a:latin typeface="Fira Sans Extra Condensed"/>
                <a:ea typeface="Fira Sans Extra Condensed"/>
                <a:cs typeface="Fira Sans Extra Condensed"/>
                <a:sym typeface="Fira Sans Extra Condensed"/>
              </a:endParaRPr>
            </a:p>
          </p:txBody>
        </p:sp>
      </p:grpSp>
      <p:cxnSp>
        <p:nvCxnSpPr>
          <p:cNvPr id="305" name="Google Shape;305;p30"/>
          <p:cNvCxnSpPr>
            <a:stCxn id="303" idx="6"/>
            <a:endCxn id="265" idx="2"/>
          </p:cNvCxnSpPr>
          <p:nvPr/>
        </p:nvCxnSpPr>
        <p:spPr>
          <a:xfrm flipH="1" rot="10800000">
            <a:off x="1702503" y="2858325"/>
            <a:ext cx="1039500" cy="715200"/>
          </a:xfrm>
          <a:prstGeom prst="bentConnector3">
            <a:avLst>
              <a:gd fmla="val 49999" name="adj1"/>
            </a:avLst>
          </a:prstGeom>
          <a:noFill/>
          <a:ln cap="flat" cmpd="sng" w="9525">
            <a:solidFill>
              <a:srgbClr val="666666"/>
            </a:solidFill>
            <a:prstDash val="solid"/>
            <a:round/>
            <a:headEnd len="med" w="med" type="none"/>
            <a:tailEnd len="med" w="med" type="oval"/>
          </a:ln>
        </p:spPr>
      </p:cxnSp>
      <p:cxnSp>
        <p:nvCxnSpPr>
          <p:cNvPr id="306" name="Google Shape;306;p30"/>
          <p:cNvCxnSpPr>
            <a:stCxn id="296" idx="2"/>
            <a:endCxn id="266" idx="6"/>
          </p:cNvCxnSpPr>
          <p:nvPr/>
        </p:nvCxnSpPr>
        <p:spPr>
          <a:xfrm flipH="1">
            <a:off x="6148255" y="1302833"/>
            <a:ext cx="1270500" cy="434100"/>
          </a:xfrm>
          <a:prstGeom prst="bentConnector3">
            <a:avLst>
              <a:gd fmla="val 50000" name="adj1"/>
            </a:avLst>
          </a:prstGeom>
          <a:noFill/>
          <a:ln cap="flat" cmpd="sng" w="9525">
            <a:solidFill>
              <a:srgbClr val="666666"/>
            </a:solidFill>
            <a:prstDash val="solid"/>
            <a:round/>
            <a:headEnd len="med" w="med" type="none"/>
            <a:tailEnd len="med" w="med" type="oval"/>
          </a:ln>
        </p:spPr>
      </p:cxnSp>
      <p:sp>
        <p:nvSpPr>
          <p:cNvPr id="307" name="Google Shape;307;p30"/>
          <p:cNvSpPr txBox="1"/>
          <p:nvPr/>
        </p:nvSpPr>
        <p:spPr>
          <a:xfrm>
            <a:off x="3632563" y="2580225"/>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Applications of digital twins in medicine</a:t>
            </a:r>
            <a:endParaRPr b="1" sz="18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